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7" r:id="rId2"/>
    <p:sldId id="258" r:id="rId3"/>
    <p:sldId id="259" r:id="rId4"/>
    <p:sldId id="266" r:id="rId5"/>
    <p:sldId id="260" r:id="rId6"/>
    <p:sldId id="261" r:id="rId7"/>
    <p:sldId id="262" r:id="rId8"/>
    <p:sldId id="263" r:id="rId9"/>
    <p:sldId id="264" r:id="rId10"/>
  </p:sldIdLst>
  <p:sldSz cx="9144000" cy="6858000" type="screen4x3"/>
  <p:notesSz cx="9144000" cy="6858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149"/>
  </p:normalViewPr>
  <p:slideViewPr>
    <p:cSldViewPr>
      <p:cViewPr varScale="1">
        <p:scale>
          <a:sx n="86" d="100"/>
          <a:sy n="86" d="100"/>
        </p:scale>
        <p:origin x="1768"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4A77968-EF17-4C41-865C-FBAF5ECE7EF0}"/>
              </a:ext>
            </a:extLst>
          </p:cNvPr>
          <p:cNvSpPr>
            <a:spLocks noGrp="1"/>
          </p:cNvSpPr>
          <p:nvPr>
            <p:ph type="hdr" sz="quarter"/>
          </p:nvPr>
        </p:nvSpPr>
        <p:spPr>
          <a:xfrm>
            <a:off x="0" y="0"/>
            <a:ext cx="3962400" cy="3429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3" name="Date Placeholder 2">
            <a:extLst>
              <a:ext uri="{FF2B5EF4-FFF2-40B4-BE49-F238E27FC236}">
                <a16:creationId xmlns:a16="http://schemas.microsoft.com/office/drawing/2014/main" id="{CB2A0F56-6365-B749-807C-099255AECBD4}"/>
              </a:ext>
            </a:extLst>
          </p:cNvPr>
          <p:cNvSpPr>
            <a:spLocks noGrp="1"/>
          </p:cNvSpPr>
          <p:nvPr>
            <p:ph type="dt" sz="quarter" idx="1"/>
          </p:nvPr>
        </p:nvSpPr>
        <p:spPr>
          <a:xfrm>
            <a:off x="5180013" y="0"/>
            <a:ext cx="3962400" cy="3429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DD12F02A-C664-4301-9821-44C7E66596F1}" type="datetimeFigureOut">
              <a:rPr lang="en-US" altLang="en-US"/>
              <a:pPr>
                <a:defRPr/>
              </a:pPr>
              <a:t>10/15/23</a:t>
            </a:fld>
            <a:endParaRPr lang="en-US" altLang="en-US"/>
          </a:p>
        </p:txBody>
      </p:sp>
      <p:sp>
        <p:nvSpPr>
          <p:cNvPr id="4" name="Footer Placeholder 3">
            <a:extLst>
              <a:ext uri="{FF2B5EF4-FFF2-40B4-BE49-F238E27FC236}">
                <a16:creationId xmlns:a16="http://schemas.microsoft.com/office/drawing/2014/main" id="{118255DB-97C3-E044-BBA1-D69F5F88EB52}"/>
              </a:ext>
            </a:extLst>
          </p:cNvPr>
          <p:cNvSpPr>
            <a:spLocks noGrp="1"/>
          </p:cNvSpPr>
          <p:nvPr>
            <p:ph type="ftr" sz="quarter" idx="2"/>
          </p:nvPr>
        </p:nvSpPr>
        <p:spPr>
          <a:xfrm>
            <a:off x="0" y="6513513"/>
            <a:ext cx="3962400" cy="3429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5" name="Slide Number Placeholder 4">
            <a:extLst>
              <a:ext uri="{FF2B5EF4-FFF2-40B4-BE49-F238E27FC236}">
                <a16:creationId xmlns:a16="http://schemas.microsoft.com/office/drawing/2014/main" id="{E3973E2C-9B35-4849-B5A0-3DFF98D2324D}"/>
              </a:ext>
            </a:extLst>
          </p:cNvPr>
          <p:cNvSpPr>
            <a:spLocks noGrp="1"/>
          </p:cNvSpPr>
          <p:nvPr>
            <p:ph type="sldNum" sz="quarter" idx="3"/>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E09A8580-A41C-476C-84D3-337A9C61FFE5}"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BFE5827-1155-9041-ADCB-05DBB3A57BA6}"/>
              </a:ext>
            </a:extLst>
          </p:cNvPr>
          <p:cNvSpPr>
            <a:spLocks noGrp="1"/>
          </p:cNvSpPr>
          <p:nvPr>
            <p:ph type="hdr" sz="quarter"/>
          </p:nvPr>
        </p:nvSpPr>
        <p:spPr>
          <a:xfrm>
            <a:off x="0" y="0"/>
            <a:ext cx="3962400" cy="34290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 name="Date Placeholder 2">
            <a:extLst>
              <a:ext uri="{FF2B5EF4-FFF2-40B4-BE49-F238E27FC236}">
                <a16:creationId xmlns:a16="http://schemas.microsoft.com/office/drawing/2014/main" id="{3F38713B-9864-FD4F-9DAB-035FA1F14824}"/>
              </a:ext>
            </a:extLst>
          </p:cNvPr>
          <p:cNvSpPr>
            <a:spLocks noGrp="1"/>
          </p:cNvSpPr>
          <p:nvPr>
            <p:ph type="dt" idx="1"/>
          </p:nvPr>
        </p:nvSpPr>
        <p:spPr>
          <a:xfrm>
            <a:off x="5180013" y="0"/>
            <a:ext cx="3962400" cy="3429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6CCC50EF-680F-4E91-820E-66465FC9FDA4}" type="datetimeFigureOut">
              <a:rPr lang="en-US" altLang="en-US"/>
              <a:pPr>
                <a:defRPr/>
              </a:pPr>
              <a:t>10/15/23</a:t>
            </a:fld>
            <a:endParaRPr lang="en-US" altLang="en-US"/>
          </a:p>
        </p:txBody>
      </p:sp>
      <p:sp>
        <p:nvSpPr>
          <p:cNvPr id="4" name="Slide Image Placeholder 3">
            <a:extLst>
              <a:ext uri="{FF2B5EF4-FFF2-40B4-BE49-F238E27FC236}">
                <a16:creationId xmlns:a16="http://schemas.microsoft.com/office/drawing/2014/main" id="{90E4F483-C629-1146-AA23-8CEC9E112415}"/>
              </a:ext>
            </a:extLst>
          </p:cNvPr>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127FE599-27EA-3D48-B84C-A00EEB06C257}"/>
              </a:ext>
            </a:extLst>
          </p:cNvPr>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8EAE030B-079C-D141-8D4E-E2AA681165DC}"/>
              </a:ext>
            </a:extLst>
          </p:cNvPr>
          <p:cNvSpPr>
            <a:spLocks noGrp="1"/>
          </p:cNvSpPr>
          <p:nvPr>
            <p:ph type="ftr" sz="quarter" idx="4"/>
          </p:nvPr>
        </p:nvSpPr>
        <p:spPr>
          <a:xfrm>
            <a:off x="0" y="6513513"/>
            <a:ext cx="3962400" cy="342900"/>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 name="Slide Number Placeholder 6">
            <a:extLst>
              <a:ext uri="{FF2B5EF4-FFF2-40B4-BE49-F238E27FC236}">
                <a16:creationId xmlns:a16="http://schemas.microsoft.com/office/drawing/2014/main" id="{2AA62A4F-1262-7047-BEC1-2ABDD8A8C9E2}"/>
              </a:ext>
            </a:extLst>
          </p:cNvPr>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650A0327-3DC9-4333-8232-0D6A8A5A83EE}"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a:extLst>
              <a:ext uri="{FF2B5EF4-FFF2-40B4-BE49-F238E27FC236}">
                <a16:creationId xmlns:a16="http://schemas.microsoft.com/office/drawing/2014/main" id="{50AF9BE0-D067-AD2E-B32E-DB4B8569E4F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a:extLst>
              <a:ext uri="{FF2B5EF4-FFF2-40B4-BE49-F238E27FC236}">
                <a16:creationId xmlns:a16="http://schemas.microsoft.com/office/drawing/2014/main" id="{AED0DBED-A290-41CC-AF75-739228206F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6387" name="Slide Number Placeholder 3">
            <a:extLst>
              <a:ext uri="{FF2B5EF4-FFF2-40B4-BE49-F238E27FC236}">
                <a16:creationId xmlns:a16="http://schemas.microsoft.com/office/drawing/2014/main" id="{39894023-105F-3B73-B7AE-24559B5C345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5BDC932-7A39-45AA-B00E-6816CE4A6F71}" type="slidenum">
              <a:rPr lang="en-US" altLang="en-US"/>
              <a:pPr/>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a:extLst>
              <a:ext uri="{FF2B5EF4-FFF2-40B4-BE49-F238E27FC236}">
                <a16:creationId xmlns:a16="http://schemas.microsoft.com/office/drawing/2014/main" id="{50AF9BE0-D067-AD2E-B32E-DB4B8569E4F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a:extLst>
              <a:ext uri="{FF2B5EF4-FFF2-40B4-BE49-F238E27FC236}">
                <a16:creationId xmlns:a16="http://schemas.microsoft.com/office/drawing/2014/main" id="{AED0DBED-A290-41CC-AF75-739228206F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*Exceptions to the 3.5 GPA requirement may be granted at the discretion of the program director.</a:t>
            </a:r>
          </a:p>
        </p:txBody>
      </p:sp>
      <p:sp>
        <p:nvSpPr>
          <p:cNvPr id="16387" name="Slide Number Placeholder 3">
            <a:extLst>
              <a:ext uri="{FF2B5EF4-FFF2-40B4-BE49-F238E27FC236}">
                <a16:creationId xmlns:a16="http://schemas.microsoft.com/office/drawing/2014/main" id="{39894023-105F-3B73-B7AE-24559B5C345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5BDC932-7A39-45AA-B00E-6816CE4A6F71}" type="slidenum">
              <a:rPr lang="en-US" altLang="en-US"/>
              <a:pPr/>
              <a:t>4</a:t>
            </a:fld>
            <a:endParaRPr lang="en-US" altLang="en-US"/>
          </a:p>
        </p:txBody>
      </p:sp>
    </p:spTree>
    <p:extLst>
      <p:ext uri="{BB962C8B-B14F-4D97-AF65-F5344CB8AC3E}">
        <p14:creationId xmlns:p14="http://schemas.microsoft.com/office/powerpoint/2010/main" val="4243813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a:extLst>
              <a:ext uri="{FF2B5EF4-FFF2-40B4-BE49-F238E27FC236}">
                <a16:creationId xmlns:a16="http://schemas.microsoft.com/office/drawing/2014/main" id="{74F000ED-0D2A-65B0-D4E6-758BF4F858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2" name="Notes Placeholder 2">
            <a:extLst>
              <a:ext uri="{FF2B5EF4-FFF2-40B4-BE49-F238E27FC236}">
                <a16:creationId xmlns:a16="http://schemas.microsoft.com/office/drawing/2014/main" id="{995D1AC3-7DAD-851D-C670-290624E67CF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PSYC 398 is taught by the Honors Program Coordinator.  It deals with the nature of scientific inquiry, with research strategies and general methodology in psychological research, and with the development and testing of theory.  PSYC 494 is taken with an individual faculty member who has agree to supervise the honors student’s work.</a:t>
            </a:r>
          </a:p>
        </p:txBody>
      </p:sp>
      <p:sp>
        <p:nvSpPr>
          <p:cNvPr id="20483" name="Slide Number Placeholder 3">
            <a:extLst>
              <a:ext uri="{FF2B5EF4-FFF2-40B4-BE49-F238E27FC236}">
                <a16:creationId xmlns:a16="http://schemas.microsoft.com/office/drawing/2014/main" id="{296DEBD9-B865-5D7F-9F17-E9221B44027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1147D4F-A539-4F45-861E-510C414AEA40}" type="slidenum">
              <a:rPr lang="en-US" altLang="en-US"/>
              <a:pPr/>
              <a:t>5</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a:extLst>
              <a:ext uri="{FF2B5EF4-FFF2-40B4-BE49-F238E27FC236}">
                <a16:creationId xmlns:a16="http://schemas.microsoft.com/office/drawing/2014/main" id="{418609F8-714B-8B2C-3D31-55549473EF4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0" name="Notes Placeholder 2">
            <a:extLst>
              <a:ext uri="{FF2B5EF4-FFF2-40B4-BE49-F238E27FC236}">
                <a16:creationId xmlns:a16="http://schemas.microsoft.com/office/drawing/2014/main" id="{1A7D8B45-A23C-0D92-2F54-433CFDF202D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PSYC 498 emphasizes the history of psychological inquiry and also deals with questions of careers in psychology (applications to graduate schools, professional standards of publication, </a:t>
            </a:r>
          </a:p>
        </p:txBody>
      </p:sp>
      <p:sp>
        <p:nvSpPr>
          <p:cNvPr id="22531" name="Slide Number Placeholder 3">
            <a:extLst>
              <a:ext uri="{FF2B5EF4-FFF2-40B4-BE49-F238E27FC236}">
                <a16:creationId xmlns:a16="http://schemas.microsoft.com/office/drawing/2014/main" id="{6E657BB5-1B8A-4A30-5881-80BD6306EEB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5D5F5F13-A3EB-46D7-B680-96C4CBD84B61}" type="slidenum">
              <a:rPr lang="en-US" altLang="en-US"/>
              <a:pPr/>
              <a:t>6</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a:extLst>
              <a:ext uri="{FF2B5EF4-FFF2-40B4-BE49-F238E27FC236}">
                <a16:creationId xmlns:a16="http://schemas.microsoft.com/office/drawing/2014/main" id="{DC7955A7-FCB3-11D0-14DA-B24E0D17226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8" name="Notes Placeholder 2">
            <a:extLst>
              <a:ext uri="{FF2B5EF4-FFF2-40B4-BE49-F238E27FC236}">
                <a16:creationId xmlns:a16="http://schemas.microsoft.com/office/drawing/2014/main" id="{1D71D17C-5495-88EB-FEE0-D5E8F6C8848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24579" name="Slide Number Placeholder 3">
            <a:extLst>
              <a:ext uri="{FF2B5EF4-FFF2-40B4-BE49-F238E27FC236}">
                <a16:creationId xmlns:a16="http://schemas.microsoft.com/office/drawing/2014/main" id="{355804C1-AB43-9371-7D58-88DAA0D1944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01D20CAB-0D27-402F-AB6A-9C7CAC11B7F9}" type="slidenum">
              <a:rPr lang="en-US" altLang="en-US"/>
              <a:pPr/>
              <a:t>7</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7A106036-1C94-073D-85A8-E4DFEA006C9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F803631-BC6F-1417-FB25-804E63B2CEE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131D535-DA16-FCF0-9D34-396CD859AA3B}"/>
              </a:ext>
            </a:extLst>
          </p:cNvPr>
          <p:cNvSpPr>
            <a:spLocks noGrp="1" noChangeArrowheads="1"/>
          </p:cNvSpPr>
          <p:nvPr>
            <p:ph type="sldNum" sz="quarter" idx="12"/>
          </p:nvPr>
        </p:nvSpPr>
        <p:spPr>
          <a:ln/>
        </p:spPr>
        <p:txBody>
          <a:bodyPr/>
          <a:lstStyle>
            <a:lvl1pPr>
              <a:defRPr/>
            </a:lvl1pPr>
          </a:lstStyle>
          <a:p>
            <a:fld id="{6560DC68-FAE7-4F0C-BC7F-0F495A662881}" type="slidenum">
              <a:rPr lang="en-US" altLang="en-US"/>
              <a:pPr/>
              <a:t>‹#›</a:t>
            </a:fld>
            <a:endParaRPr lang="en-US" altLang="en-US"/>
          </a:p>
        </p:txBody>
      </p:sp>
    </p:spTree>
    <p:extLst>
      <p:ext uri="{BB962C8B-B14F-4D97-AF65-F5344CB8AC3E}">
        <p14:creationId xmlns:p14="http://schemas.microsoft.com/office/powerpoint/2010/main" val="1482378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8F0F36A-0840-EAFC-5198-56DAB072837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9ABB258-616E-4357-BE00-3F4E3E641AE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E497B79-4885-8B22-D510-44A2E04AC604}"/>
              </a:ext>
            </a:extLst>
          </p:cNvPr>
          <p:cNvSpPr>
            <a:spLocks noGrp="1" noChangeArrowheads="1"/>
          </p:cNvSpPr>
          <p:nvPr>
            <p:ph type="sldNum" sz="quarter" idx="12"/>
          </p:nvPr>
        </p:nvSpPr>
        <p:spPr>
          <a:ln/>
        </p:spPr>
        <p:txBody>
          <a:bodyPr/>
          <a:lstStyle>
            <a:lvl1pPr>
              <a:defRPr/>
            </a:lvl1pPr>
          </a:lstStyle>
          <a:p>
            <a:fld id="{D127F835-2CA7-485F-A6DA-64A577CD4226}" type="slidenum">
              <a:rPr lang="en-US" altLang="en-US"/>
              <a:pPr/>
              <a:t>‹#›</a:t>
            </a:fld>
            <a:endParaRPr lang="en-US" altLang="en-US"/>
          </a:p>
        </p:txBody>
      </p:sp>
    </p:spTree>
    <p:extLst>
      <p:ext uri="{BB962C8B-B14F-4D97-AF65-F5344CB8AC3E}">
        <p14:creationId xmlns:p14="http://schemas.microsoft.com/office/powerpoint/2010/main" val="134765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6D1D449-BBE2-DD7D-491B-D01293F9FC9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959BC30-7128-86B0-E805-192F6B24EC9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0F8657A-1016-7C24-4036-0DA05AE0A033}"/>
              </a:ext>
            </a:extLst>
          </p:cNvPr>
          <p:cNvSpPr>
            <a:spLocks noGrp="1" noChangeArrowheads="1"/>
          </p:cNvSpPr>
          <p:nvPr>
            <p:ph type="sldNum" sz="quarter" idx="12"/>
          </p:nvPr>
        </p:nvSpPr>
        <p:spPr>
          <a:ln/>
        </p:spPr>
        <p:txBody>
          <a:bodyPr/>
          <a:lstStyle>
            <a:lvl1pPr>
              <a:defRPr/>
            </a:lvl1pPr>
          </a:lstStyle>
          <a:p>
            <a:fld id="{9CD10E64-BFB0-4C42-87FC-870BE1602E53}" type="slidenum">
              <a:rPr lang="en-US" altLang="en-US"/>
              <a:pPr/>
              <a:t>‹#›</a:t>
            </a:fld>
            <a:endParaRPr lang="en-US" altLang="en-US"/>
          </a:p>
        </p:txBody>
      </p:sp>
    </p:spTree>
    <p:extLst>
      <p:ext uri="{BB962C8B-B14F-4D97-AF65-F5344CB8AC3E}">
        <p14:creationId xmlns:p14="http://schemas.microsoft.com/office/powerpoint/2010/main" val="1094845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A7BB093-C8E4-261D-3B53-C7F076E5A0B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B88900C-5E10-C0BD-C216-A380B1A07AE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C30F7F5-7778-4F03-AFDA-90355ACCD7BC}"/>
              </a:ext>
            </a:extLst>
          </p:cNvPr>
          <p:cNvSpPr>
            <a:spLocks noGrp="1" noChangeArrowheads="1"/>
          </p:cNvSpPr>
          <p:nvPr>
            <p:ph type="sldNum" sz="quarter" idx="12"/>
          </p:nvPr>
        </p:nvSpPr>
        <p:spPr>
          <a:ln/>
        </p:spPr>
        <p:txBody>
          <a:bodyPr/>
          <a:lstStyle>
            <a:lvl1pPr>
              <a:defRPr/>
            </a:lvl1pPr>
          </a:lstStyle>
          <a:p>
            <a:fld id="{758961F7-C36B-4755-8D21-2EC829C58D5F}" type="slidenum">
              <a:rPr lang="en-US" altLang="en-US"/>
              <a:pPr/>
              <a:t>‹#›</a:t>
            </a:fld>
            <a:endParaRPr lang="en-US" altLang="en-US"/>
          </a:p>
        </p:txBody>
      </p:sp>
    </p:spTree>
    <p:extLst>
      <p:ext uri="{BB962C8B-B14F-4D97-AF65-F5344CB8AC3E}">
        <p14:creationId xmlns:p14="http://schemas.microsoft.com/office/powerpoint/2010/main" val="4067968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95062606-7530-8069-F6E3-D1B587EC8D4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1B1BB7B-D95A-9E60-096F-64E3CED0486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6B2C0C0-2E96-D3C3-346F-7DA3D8577B4A}"/>
              </a:ext>
            </a:extLst>
          </p:cNvPr>
          <p:cNvSpPr>
            <a:spLocks noGrp="1" noChangeArrowheads="1"/>
          </p:cNvSpPr>
          <p:nvPr>
            <p:ph type="sldNum" sz="quarter" idx="12"/>
          </p:nvPr>
        </p:nvSpPr>
        <p:spPr>
          <a:ln/>
        </p:spPr>
        <p:txBody>
          <a:bodyPr/>
          <a:lstStyle>
            <a:lvl1pPr>
              <a:defRPr/>
            </a:lvl1pPr>
          </a:lstStyle>
          <a:p>
            <a:fld id="{575B5DB6-31C3-49F5-A7A8-F53C718356E4}" type="slidenum">
              <a:rPr lang="en-US" altLang="en-US"/>
              <a:pPr/>
              <a:t>‹#›</a:t>
            </a:fld>
            <a:endParaRPr lang="en-US" altLang="en-US"/>
          </a:p>
        </p:txBody>
      </p:sp>
    </p:spTree>
    <p:extLst>
      <p:ext uri="{BB962C8B-B14F-4D97-AF65-F5344CB8AC3E}">
        <p14:creationId xmlns:p14="http://schemas.microsoft.com/office/powerpoint/2010/main" val="3170686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5FD2F8AD-2CD9-CFED-EE00-815B568D63E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8D3D4ED-FE7D-A3BA-EDF3-55BF02DD45B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E7F277B-2B51-7F4D-C11E-0FE143DE01C8}"/>
              </a:ext>
            </a:extLst>
          </p:cNvPr>
          <p:cNvSpPr>
            <a:spLocks noGrp="1" noChangeArrowheads="1"/>
          </p:cNvSpPr>
          <p:nvPr>
            <p:ph type="sldNum" sz="quarter" idx="12"/>
          </p:nvPr>
        </p:nvSpPr>
        <p:spPr>
          <a:ln/>
        </p:spPr>
        <p:txBody>
          <a:bodyPr/>
          <a:lstStyle>
            <a:lvl1pPr>
              <a:defRPr/>
            </a:lvl1pPr>
          </a:lstStyle>
          <a:p>
            <a:fld id="{EFD46037-A104-4EFF-A9A9-641209097051}" type="slidenum">
              <a:rPr lang="en-US" altLang="en-US"/>
              <a:pPr/>
              <a:t>‹#›</a:t>
            </a:fld>
            <a:endParaRPr lang="en-US" altLang="en-US"/>
          </a:p>
        </p:txBody>
      </p:sp>
    </p:spTree>
    <p:extLst>
      <p:ext uri="{BB962C8B-B14F-4D97-AF65-F5344CB8AC3E}">
        <p14:creationId xmlns:p14="http://schemas.microsoft.com/office/powerpoint/2010/main" val="2694897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1C9708FC-A1CB-E576-C0B5-4E9062132424}"/>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550719C4-1A12-3A08-07E4-F92CB42F80A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0B6668D2-160D-DB05-2EE5-FE449921A8BD}"/>
              </a:ext>
            </a:extLst>
          </p:cNvPr>
          <p:cNvSpPr>
            <a:spLocks noGrp="1" noChangeArrowheads="1"/>
          </p:cNvSpPr>
          <p:nvPr>
            <p:ph type="sldNum" sz="quarter" idx="12"/>
          </p:nvPr>
        </p:nvSpPr>
        <p:spPr>
          <a:ln/>
        </p:spPr>
        <p:txBody>
          <a:bodyPr/>
          <a:lstStyle>
            <a:lvl1pPr>
              <a:defRPr/>
            </a:lvl1pPr>
          </a:lstStyle>
          <a:p>
            <a:fld id="{FC48C09D-3175-49ED-BD94-1291F1A05160}" type="slidenum">
              <a:rPr lang="en-US" altLang="en-US"/>
              <a:pPr/>
              <a:t>‹#›</a:t>
            </a:fld>
            <a:endParaRPr lang="en-US" altLang="en-US"/>
          </a:p>
        </p:txBody>
      </p:sp>
    </p:spTree>
    <p:extLst>
      <p:ext uri="{BB962C8B-B14F-4D97-AF65-F5344CB8AC3E}">
        <p14:creationId xmlns:p14="http://schemas.microsoft.com/office/powerpoint/2010/main" val="1644627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ECEB2EEE-18E2-6D1A-73D8-F198B6C1F1B3}"/>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42A098D4-D958-765B-4FA7-E96C84762BC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EB0E4399-5E8C-E827-8FD8-2EFFFD0C10EF}"/>
              </a:ext>
            </a:extLst>
          </p:cNvPr>
          <p:cNvSpPr>
            <a:spLocks noGrp="1" noChangeArrowheads="1"/>
          </p:cNvSpPr>
          <p:nvPr>
            <p:ph type="sldNum" sz="quarter" idx="12"/>
          </p:nvPr>
        </p:nvSpPr>
        <p:spPr>
          <a:ln/>
        </p:spPr>
        <p:txBody>
          <a:bodyPr/>
          <a:lstStyle>
            <a:lvl1pPr>
              <a:defRPr/>
            </a:lvl1pPr>
          </a:lstStyle>
          <a:p>
            <a:fld id="{C2C250BA-DDD2-4E6D-BA79-1E5A34C0478A}" type="slidenum">
              <a:rPr lang="en-US" altLang="en-US"/>
              <a:pPr/>
              <a:t>‹#›</a:t>
            </a:fld>
            <a:endParaRPr lang="en-US" altLang="en-US"/>
          </a:p>
        </p:txBody>
      </p:sp>
    </p:spTree>
    <p:extLst>
      <p:ext uri="{BB962C8B-B14F-4D97-AF65-F5344CB8AC3E}">
        <p14:creationId xmlns:p14="http://schemas.microsoft.com/office/powerpoint/2010/main" val="1471437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5C3BAEB-F28A-2632-4E9A-9471534A3E2D}"/>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AD3772FA-928F-8E34-B5D9-1D674BCF09F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CF0F23B0-80D7-9DD9-3BFD-FF4432AF3A18}"/>
              </a:ext>
            </a:extLst>
          </p:cNvPr>
          <p:cNvSpPr>
            <a:spLocks noGrp="1" noChangeArrowheads="1"/>
          </p:cNvSpPr>
          <p:nvPr>
            <p:ph type="sldNum" sz="quarter" idx="12"/>
          </p:nvPr>
        </p:nvSpPr>
        <p:spPr>
          <a:ln/>
        </p:spPr>
        <p:txBody>
          <a:bodyPr/>
          <a:lstStyle>
            <a:lvl1pPr>
              <a:defRPr/>
            </a:lvl1pPr>
          </a:lstStyle>
          <a:p>
            <a:fld id="{8C4EFB33-C2B3-4932-8B1A-AD635A131420}" type="slidenum">
              <a:rPr lang="en-US" altLang="en-US"/>
              <a:pPr/>
              <a:t>‹#›</a:t>
            </a:fld>
            <a:endParaRPr lang="en-US" altLang="en-US"/>
          </a:p>
        </p:txBody>
      </p:sp>
    </p:spTree>
    <p:extLst>
      <p:ext uri="{BB962C8B-B14F-4D97-AF65-F5344CB8AC3E}">
        <p14:creationId xmlns:p14="http://schemas.microsoft.com/office/powerpoint/2010/main" val="884894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581FD7D9-DF52-E879-832B-C9DE20A570C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2EC8931-13C6-BB4D-295A-88C991D27ED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B76EB05-D413-EE5B-76B4-C0E5A85F879B}"/>
              </a:ext>
            </a:extLst>
          </p:cNvPr>
          <p:cNvSpPr>
            <a:spLocks noGrp="1" noChangeArrowheads="1"/>
          </p:cNvSpPr>
          <p:nvPr>
            <p:ph type="sldNum" sz="quarter" idx="12"/>
          </p:nvPr>
        </p:nvSpPr>
        <p:spPr>
          <a:ln/>
        </p:spPr>
        <p:txBody>
          <a:bodyPr/>
          <a:lstStyle>
            <a:lvl1pPr>
              <a:defRPr/>
            </a:lvl1pPr>
          </a:lstStyle>
          <a:p>
            <a:fld id="{0C0CBE5D-6B5A-4542-A7EE-97EFC1A88F6C}" type="slidenum">
              <a:rPr lang="en-US" altLang="en-US"/>
              <a:pPr/>
              <a:t>‹#›</a:t>
            </a:fld>
            <a:endParaRPr lang="en-US" altLang="en-US"/>
          </a:p>
        </p:txBody>
      </p:sp>
    </p:spTree>
    <p:extLst>
      <p:ext uri="{BB962C8B-B14F-4D97-AF65-F5344CB8AC3E}">
        <p14:creationId xmlns:p14="http://schemas.microsoft.com/office/powerpoint/2010/main" val="2448983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C0DF3E0-76DF-6D3E-5F84-0768EF850D1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C2953C2-D665-BC63-4BFA-376AB8336D1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62AF728-01F5-0B08-87B9-4AD3008740D3}"/>
              </a:ext>
            </a:extLst>
          </p:cNvPr>
          <p:cNvSpPr>
            <a:spLocks noGrp="1" noChangeArrowheads="1"/>
          </p:cNvSpPr>
          <p:nvPr>
            <p:ph type="sldNum" sz="quarter" idx="12"/>
          </p:nvPr>
        </p:nvSpPr>
        <p:spPr>
          <a:ln/>
        </p:spPr>
        <p:txBody>
          <a:bodyPr/>
          <a:lstStyle>
            <a:lvl1pPr>
              <a:defRPr/>
            </a:lvl1pPr>
          </a:lstStyle>
          <a:p>
            <a:fld id="{9884A1DF-0C39-427F-9787-EF181A494B9B}" type="slidenum">
              <a:rPr lang="en-US" altLang="en-US"/>
              <a:pPr/>
              <a:t>‹#›</a:t>
            </a:fld>
            <a:endParaRPr lang="en-US" altLang="en-US"/>
          </a:p>
        </p:txBody>
      </p:sp>
    </p:spTree>
    <p:extLst>
      <p:ext uri="{BB962C8B-B14F-4D97-AF65-F5344CB8AC3E}">
        <p14:creationId xmlns:p14="http://schemas.microsoft.com/office/powerpoint/2010/main" val="4115566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CC3B5FC-2CFC-3876-6B3B-1A3F79810A06}"/>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12D6CE3C-88A3-DE08-E723-AE236B747309}"/>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5EB77A87-21C0-AD4C-AB58-0C484DED30F6}"/>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p>
        </p:txBody>
      </p:sp>
      <p:sp>
        <p:nvSpPr>
          <p:cNvPr id="1029" name="Rectangle 5">
            <a:extLst>
              <a:ext uri="{FF2B5EF4-FFF2-40B4-BE49-F238E27FC236}">
                <a16:creationId xmlns:a16="http://schemas.microsoft.com/office/drawing/2014/main" id="{DDAB750D-2D3C-4145-9ED4-ECF8A30E9922}"/>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1030" name="Rectangle 6">
            <a:extLst>
              <a:ext uri="{FF2B5EF4-FFF2-40B4-BE49-F238E27FC236}">
                <a16:creationId xmlns:a16="http://schemas.microsoft.com/office/drawing/2014/main" id="{09272417-CBBA-6348-9AB0-5E4ABF5AC938}"/>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7B342123-44CB-4486-A32A-962DB906D7B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Arial" charset="0"/>
          <a:ea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psychology.illinois.edu/research/undergraduate-research-opportunities/psyc-492-capstone-undergraduate-research"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a:extLst>
              <a:ext uri="{FF2B5EF4-FFF2-40B4-BE49-F238E27FC236}">
                <a16:creationId xmlns:a16="http://schemas.microsoft.com/office/drawing/2014/main" id="{86168608-D780-CB39-26DC-E9C50BDB650E}"/>
              </a:ext>
            </a:extLst>
          </p:cNvPr>
          <p:cNvSpPr>
            <a:spLocks noGrp="1" noChangeArrowheads="1"/>
          </p:cNvSpPr>
          <p:nvPr>
            <p:ph type="title"/>
          </p:nvPr>
        </p:nvSpPr>
        <p:spPr/>
        <p:txBody>
          <a:bodyPr/>
          <a:lstStyle/>
          <a:p>
            <a:pPr eaLnBrk="1" hangingPunct="1"/>
            <a:r>
              <a:rPr lang="en-US" altLang="en-US" sz="3600" b="1">
                <a:solidFill>
                  <a:srgbClr val="000000"/>
                </a:solidFill>
                <a:latin typeface="Comic Sans MS" panose="030F0702030302020204" pitchFamily="66" charset="0"/>
                <a:ea typeface="ＭＳ Ｐゴシック" panose="020B0600070205080204" pitchFamily="34" charset="-128"/>
              </a:rPr>
              <a:t>Honors Program in Psychology</a:t>
            </a:r>
          </a:p>
        </p:txBody>
      </p:sp>
      <p:sp>
        <p:nvSpPr>
          <p:cNvPr id="15362" name="Rectangle 3">
            <a:extLst>
              <a:ext uri="{FF2B5EF4-FFF2-40B4-BE49-F238E27FC236}">
                <a16:creationId xmlns:a16="http://schemas.microsoft.com/office/drawing/2014/main" id="{415C85E3-5C1F-F0E2-A32A-5483A9EB50D7}"/>
              </a:ext>
            </a:extLst>
          </p:cNvPr>
          <p:cNvSpPr>
            <a:spLocks noGrp="1" noChangeArrowheads="1"/>
          </p:cNvSpPr>
          <p:nvPr>
            <p:ph type="body" idx="1"/>
          </p:nvPr>
        </p:nvSpPr>
        <p:spPr>
          <a:xfrm>
            <a:off x="457200" y="2362200"/>
            <a:ext cx="8229600" cy="2362200"/>
          </a:xfrm>
        </p:spPr>
        <p:txBody>
          <a:bodyPr/>
          <a:lstStyle/>
          <a:p>
            <a:pPr eaLnBrk="1" hangingPunct="1">
              <a:lnSpc>
                <a:spcPct val="80000"/>
              </a:lnSpc>
              <a:buFontTx/>
              <a:buNone/>
            </a:pPr>
            <a:r>
              <a:rPr lang="en-US" altLang="en-US" b="1" u="sng" dirty="0">
                <a:latin typeface="Comic Sans MS" panose="030F0702030302020204" pitchFamily="66" charset="0"/>
                <a:ea typeface="ＭＳ Ｐゴシック" panose="020B0600070205080204" pitchFamily="34" charset="-128"/>
              </a:rPr>
              <a:t>Goal of the Program</a:t>
            </a:r>
            <a:r>
              <a:rPr lang="en-US" altLang="en-US" b="1" dirty="0">
                <a:latin typeface="Comic Sans MS" panose="030F0702030302020204" pitchFamily="66" charset="0"/>
                <a:ea typeface="ＭＳ Ｐゴシック" panose="020B0600070205080204" pitchFamily="34" charset="-128"/>
              </a:rPr>
              <a:t>:</a:t>
            </a:r>
          </a:p>
          <a:p>
            <a:pPr eaLnBrk="1" hangingPunct="1">
              <a:lnSpc>
                <a:spcPct val="80000"/>
              </a:lnSpc>
              <a:buFontTx/>
              <a:buNone/>
            </a:pPr>
            <a:endParaRPr lang="en-US" altLang="en-US" dirty="0">
              <a:latin typeface="Comic Sans MS" panose="030F0702030302020204" pitchFamily="66" charset="0"/>
              <a:ea typeface="ＭＳ Ｐゴシック" panose="020B0600070205080204" pitchFamily="34" charset="-128"/>
            </a:endParaRPr>
          </a:p>
          <a:p>
            <a:pPr eaLnBrk="1" hangingPunct="1">
              <a:lnSpc>
                <a:spcPct val="80000"/>
              </a:lnSpc>
              <a:buFontTx/>
              <a:buNone/>
            </a:pPr>
            <a:r>
              <a:rPr lang="en-US" altLang="en-US" dirty="0">
                <a:latin typeface="Comic Sans MS" panose="030F0702030302020204" pitchFamily="66" charset="0"/>
                <a:ea typeface="ＭＳ Ｐゴシック" panose="020B0600070205080204" pitchFamily="34" charset="-128"/>
              </a:rPr>
              <a:t>To design, execute, &amp; write a research-based thesis in psychology, in an apprenticeship with a faculty advisor.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859E2EE5-71DD-CBBC-9C29-3FDB81132609}"/>
              </a:ext>
            </a:extLst>
          </p:cNvPr>
          <p:cNvSpPr>
            <a:spLocks noGrp="1" noChangeArrowheads="1"/>
          </p:cNvSpPr>
          <p:nvPr>
            <p:ph type="title"/>
          </p:nvPr>
        </p:nvSpPr>
        <p:spPr>
          <a:xfrm>
            <a:off x="457200" y="274638"/>
            <a:ext cx="8229600" cy="792162"/>
          </a:xfrm>
        </p:spPr>
        <p:txBody>
          <a:bodyPr/>
          <a:lstStyle/>
          <a:p>
            <a:pPr eaLnBrk="1" hangingPunct="1"/>
            <a:r>
              <a:rPr lang="en-US" altLang="en-US" sz="3600" b="1">
                <a:solidFill>
                  <a:srgbClr val="000000"/>
                </a:solidFill>
                <a:latin typeface="Comic Sans MS" panose="030F0702030302020204" pitchFamily="66" charset="0"/>
                <a:ea typeface="ＭＳ Ｐゴシック" panose="020B0600070205080204" pitchFamily="34" charset="-128"/>
              </a:rPr>
              <a:t>Why do the Honors Program?</a:t>
            </a:r>
            <a:r>
              <a:rPr lang="en-US" altLang="en-US">
                <a:ea typeface="ＭＳ Ｐゴシック" panose="020B0600070205080204" pitchFamily="34" charset="-128"/>
              </a:rPr>
              <a:t> </a:t>
            </a:r>
          </a:p>
        </p:txBody>
      </p:sp>
      <p:sp>
        <p:nvSpPr>
          <p:cNvPr id="17410" name="Rectangle 3">
            <a:extLst>
              <a:ext uri="{FF2B5EF4-FFF2-40B4-BE49-F238E27FC236}">
                <a16:creationId xmlns:a16="http://schemas.microsoft.com/office/drawing/2014/main" id="{7EE45A17-E731-9B42-2873-B6855B8208B8}"/>
              </a:ext>
            </a:extLst>
          </p:cNvPr>
          <p:cNvSpPr>
            <a:spLocks noGrp="1" noChangeArrowheads="1"/>
          </p:cNvSpPr>
          <p:nvPr>
            <p:ph type="body" idx="1"/>
          </p:nvPr>
        </p:nvSpPr>
        <p:spPr>
          <a:xfrm>
            <a:off x="457200" y="1371600"/>
            <a:ext cx="8382000" cy="5181600"/>
          </a:xfrm>
        </p:spPr>
        <p:txBody>
          <a:bodyPr/>
          <a:lstStyle/>
          <a:p>
            <a:pPr eaLnBrk="1" hangingPunct="1">
              <a:lnSpc>
                <a:spcPct val="80000"/>
              </a:lnSpc>
              <a:buFontTx/>
              <a:buNone/>
            </a:pPr>
            <a:r>
              <a:rPr lang="en-US" altLang="en-US" sz="2000">
                <a:solidFill>
                  <a:srgbClr val="000000"/>
                </a:solidFill>
                <a:latin typeface="Comic Sans MS" panose="030F0702030302020204" pitchFamily="66" charset="0"/>
                <a:ea typeface="ＭＳ Ｐゴシック" panose="020B0600070205080204" pitchFamily="34" charset="-128"/>
              </a:rPr>
              <a:t>1. To help you figure out whether you want to pursue research in psychology as your career.</a:t>
            </a:r>
          </a:p>
          <a:p>
            <a:pPr eaLnBrk="1" hangingPunct="1">
              <a:lnSpc>
                <a:spcPct val="80000"/>
              </a:lnSpc>
              <a:buFontTx/>
              <a:buNone/>
            </a:pPr>
            <a:endParaRPr lang="en-US" altLang="en-US" sz="2000">
              <a:solidFill>
                <a:srgbClr val="000000"/>
              </a:solidFill>
              <a:latin typeface="Comic Sans MS" panose="030F0702030302020204" pitchFamily="66" charset="0"/>
              <a:ea typeface="ＭＳ Ｐゴシック" panose="020B0600070205080204" pitchFamily="34" charset="-128"/>
            </a:endParaRPr>
          </a:p>
          <a:p>
            <a:pPr eaLnBrk="1" hangingPunct="1">
              <a:lnSpc>
                <a:spcPct val="80000"/>
              </a:lnSpc>
              <a:buFontTx/>
              <a:buNone/>
            </a:pPr>
            <a:r>
              <a:rPr lang="en-US" altLang="en-US" sz="2000">
                <a:solidFill>
                  <a:srgbClr val="000000"/>
                </a:solidFill>
                <a:latin typeface="Comic Sans MS" panose="030F0702030302020204" pitchFamily="66" charset="0"/>
                <a:ea typeface="ＭＳ Ｐゴシック" panose="020B0600070205080204" pitchFamily="34" charset="-128"/>
              </a:rPr>
              <a:t>2. To make a real contribution to psychological science. With luck, you may become an author on a scientific publication.</a:t>
            </a:r>
          </a:p>
          <a:p>
            <a:pPr eaLnBrk="1" hangingPunct="1">
              <a:lnSpc>
                <a:spcPct val="80000"/>
              </a:lnSpc>
              <a:buFontTx/>
              <a:buNone/>
            </a:pPr>
            <a:r>
              <a:rPr lang="en-US" altLang="en-US" sz="2000">
                <a:solidFill>
                  <a:srgbClr val="000000"/>
                </a:solidFill>
                <a:latin typeface="Comic Sans MS" panose="030F0702030302020204" pitchFamily="66" charset="0"/>
                <a:ea typeface="ＭＳ Ｐゴシック" panose="020B0600070205080204" pitchFamily="34" charset="-128"/>
              </a:rPr>
              <a:t>	</a:t>
            </a:r>
          </a:p>
          <a:p>
            <a:pPr eaLnBrk="1" hangingPunct="1">
              <a:lnSpc>
                <a:spcPct val="80000"/>
              </a:lnSpc>
              <a:buFontTx/>
              <a:buNone/>
            </a:pPr>
            <a:r>
              <a:rPr lang="en-US" altLang="en-US" sz="2000">
                <a:solidFill>
                  <a:srgbClr val="000000"/>
                </a:solidFill>
                <a:latin typeface="Comic Sans MS" panose="030F0702030302020204" pitchFamily="66" charset="0"/>
                <a:ea typeface="ＭＳ Ｐゴシック" panose="020B0600070205080204" pitchFamily="34" charset="-128"/>
              </a:rPr>
              <a:t>3. So your advisor &amp; the course coordinator get to know you well enough to write detailed letters of recommendation for you.</a:t>
            </a:r>
          </a:p>
          <a:p>
            <a:pPr eaLnBrk="1" hangingPunct="1">
              <a:lnSpc>
                <a:spcPct val="80000"/>
              </a:lnSpc>
              <a:buFontTx/>
              <a:buNone/>
            </a:pPr>
            <a:endParaRPr lang="en-US" altLang="en-US" sz="2000">
              <a:solidFill>
                <a:srgbClr val="000000"/>
              </a:solidFill>
              <a:latin typeface="Comic Sans MS" panose="030F0702030302020204" pitchFamily="66" charset="0"/>
              <a:ea typeface="ＭＳ Ｐゴシック" panose="020B0600070205080204" pitchFamily="34" charset="-128"/>
            </a:endParaRPr>
          </a:p>
          <a:p>
            <a:pPr eaLnBrk="1" hangingPunct="1">
              <a:lnSpc>
                <a:spcPct val="80000"/>
              </a:lnSpc>
              <a:buFontTx/>
              <a:buNone/>
            </a:pPr>
            <a:r>
              <a:rPr lang="en-US" altLang="en-US" sz="2000">
                <a:solidFill>
                  <a:srgbClr val="000000"/>
                </a:solidFill>
                <a:latin typeface="Comic Sans MS" panose="030F0702030302020204" pitchFamily="66" charset="0"/>
                <a:ea typeface="ＭＳ Ｐゴシック" panose="020B0600070205080204" pitchFamily="34" charset="-128"/>
              </a:rPr>
              <a:t>- </a:t>
            </a:r>
            <a:r>
              <a:rPr lang="en-US" altLang="en-US" sz="2000" u="sng">
                <a:solidFill>
                  <a:srgbClr val="000000"/>
                </a:solidFill>
                <a:latin typeface="Comic Sans MS" panose="030F0702030302020204" pitchFamily="66" charset="0"/>
                <a:ea typeface="ＭＳ Ｐゴシック" panose="020B0600070205080204" pitchFamily="34" charset="-128"/>
              </a:rPr>
              <a:t>Nothing</a:t>
            </a:r>
            <a:r>
              <a:rPr lang="en-US" altLang="en-US" sz="2000">
                <a:solidFill>
                  <a:srgbClr val="000000"/>
                </a:solidFill>
                <a:latin typeface="Comic Sans MS" panose="030F0702030302020204" pitchFamily="66" charset="0"/>
                <a:ea typeface="ＭＳ Ｐゴシック" panose="020B0600070205080204" pitchFamily="34" charset="-128"/>
              </a:rPr>
              <a:t> impresses grad &amp; professional school admissions</a:t>
            </a:r>
          </a:p>
          <a:p>
            <a:pPr eaLnBrk="1" hangingPunct="1">
              <a:lnSpc>
                <a:spcPct val="80000"/>
              </a:lnSpc>
              <a:buFontTx/>
              <a:buNone/>
            </a:pPr>
            <a:r>
              <a:rPr lang="en-US" altLang="en-US" sz="2000">
                <a:solidFill>
                  <a:srgbClr val="000000"/>
                </a:solidFill>
                <a:latin typeface="Comic Sans MS" panose="030F0702030302020204" pitchFamily="66" charset="0"/>
                <a:ea typeface="ＭＳ Ｐゴシック" panose="020B0600070205080204" pitchFamily="34" charset="-128"/>
              </a:rPr>
              <a:t>committees more than letters from faculty who clearly know</a:t>
            </a:r>
          </a:p>
          <a:p>
            <a:pPr eaLnBrk="1" hangingPunct="1">
              <a:lnSpc>
                <a:spcPct val="80000"/>
              </a:lnSpc>
              <a:buFontTx/>
              <a:buNone/>
            </a:pPr>
            <a:r>
              <a:rPr lang="en-US" altLang="en-US" sz="2000">
                <a:solidFill>
                  <a:srgbClr val="000000"/>
                </a:solidFill>
                <a:latin typeface="Comic Sans MS" panose="030F0702030302020204" pitchFamily="66" charset="0"/>
                <a:ea typeface="ＭＳ Ｐゴシック" panose="020B0600070205080204" pitchFamily="34" charset="-128"/>
              </a:rPr>
              <a:t>you well saying how smart &amp; knowledgeable &amp; motivated you</a:t>
            </a:r>
          </a:p>
          <a:p>
            <a:pPr eaLnBrk="1" hangingPunct="1">
              <a:lnSpc>
                <a:spcPct val="80000"/>
              </a:lnSpc>
              <a:buFontTx/>
              <a:buNone/>
            </a:pPr>
            <a:r>
              <a:rPr lang="en-US" altLang="en-US" sz="2000">
                <a:solidFill>
                  <a:srgbClr val="000000"/>
                </a:solidFill>
                <a:latin typeface="Comic Sans MS" panose="030F0702030302020204" pitchFamily="66" charset="0"/>
                <a:ea typeface="ＭＳ Ｐゴシック" panose="020B0600070205080204" pitchFamily="34" charset="-128"/>
              </a:rPr>
              <a:t>are!</a:t>
            </a:r>
          </a:p>
          <a:p>
            <a:pPr eaLnBrk="1" hangingPunct="1">
              <a:lnSpc>
                <a:spcPct val="80000"/>
              </a:lnSpc>
              <a:buFontTx/>
              <a:buNone/>
            </a:pPr>
            <a:endParaRPr lang="en-US" altLang="en-US" sz="2000">
              <a:solidFill>
                <a:srgbClr val="000000"/>
              </a:solidFill>
              <a:latin typeface="Comic Sans MS" panose="030F0702030302020204" pitchFamily="66" charset="0"/>
              <a:ea typeface="ＭＳ Ｐゴシック" panose="020B0600070205080204" pitchFamily="34" charset="-128"/>
            </a:endParaRPr>
          </a:p>
          <a:p>
            <a:pPr eaLnBrk="1" hangingPunct="1">
              <a:lnSpc>
                <a:spcPct val="80000"/>
              </a:lnSpc>
              <a:buFontTx/>
              <a:buNone/>
            </a:pPr>
            <a:r>
              <a:rPr lang="en-US" altLang="en-US" sz="2000">
                <a:solidFill>
                  <a:srgbClr val="000000"/>
                </a:solidFill>
                <a:latin typeface="Comic Sans MS" panose="030F0702030302020204" pitchFamily="66" charset="0"/>
                <a:ea typeface="ＭＳ Ｐゴシック" panose="020B0600070205080204" pitchFamily="34" charset="-128"/>
              </a:rPr>
              <a:t>4. You may be able to use parts of your thesis as a writing sample in your grad or professional school applications.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a:extLst>
              <a:ext uri="{FF2B5EF4-FFF2-40B4-BE49-F238E27FC236}">
                <a16:creationId xmlns:a16="http://schemas.microsoft.com/office/drawing/2014/main" id="{D6C36C83-ED98-D825-8250-A7DD34F77750}"/>
              </a:ext>
            </a:extLst>
          </p:cNvPr>
          <p:cNvSpPr>
            <a:spLocks noGrp="1" noChangeArrowheads="1"/>
          </p:cNvSpPr>
          <p:nvPr>
            <p:ph type="title"/>
          </p:nvPr>
        </p:nvSpPr>
        <p:spPr>
          <a:xfrm>
            <a:off x="457200" y="152400"/>
            <a:ext cx="8229600" cy="1143000"/>
          </a:xfrm>
        </p:spPr>
        <p:txBody>
          <a:bodyPr/>
          <a:lstStyle/>
          <a:p>
            <a:pPr eaLnBrk="1" hangingPunct="1"/>
            <a:r>
              <a:rPr lang="en-US" altLang="en-US" sz="3600" b="1" u="sng">
                <a:solidFill>
                  <a:srgbClr val="000000"/>
                </a:solidFill>
                <a:latin typeface="Comic Sans MS" panose="030F0702030302020204" pitchFamily="66" charset="0"/>
                <a:ea typeface="ＭＳ Ｐゴシック" panose="020B0600070205080204" pitchFamily="34" charset="-128"/>
              </a:rPr>
              <a:t>Along the way, you will</a:t>
            </a:r>
            <a:r>
              <a:rPr lang="en-US" altLang="en-US" sz="3600">
                <a:solidFill>
                  <a:srgbClr val="000000"/>
                </a:solidFill>
                <a:latin typeface="Comic Sans MS" panose="030F0702030302020204" pitchFamily="66" charset="0"/>
                <a:ea typeface="ＭＳ Ｐゴシック" panose="020B0600070205080204" pitchFamily="34" charset="-128"/>
              </a:rPr>
              <a:t>:</a:t>
            </a:r>
          </a:p>
        </p:txBody>
      </p:sp>
      <p:sp>
        <p:nvSpPr>
          <p:cNvPr id="18434" name="Rectangle 3">
            <a:extLst>
              <a:ext uri="{FF2B5EF4-FFF2-40B4-BE49-F238E27FC236}">
                <a16:creationId xmlns:a16="http://schemas.microsoft.com/office/drawing/2014/main" id="{D403B7A7-6FFE-1861-2E3D-48E07DDD73AE}"/>
              </a:ext>
            </a:extLst>
          </p:cNvPr>
          <p:cNvSpPr>
            <a:spLocks noGrp="1" noChangeArrowheads="1"/>
          </p:cNvSpPr>
          <p:nvPr>
            <p:ph type="body" idx="1"/>
          </p:nvPr>
        </p:nvSpPr>
        <p:spPr>
          <a:xfrm>
            <a:off x="457200" y="1295400"/>
            <a:ext cx="8229600" cy="4648200"/>
          </a:xfrm>
        </p:spPr>
        <p:txBody>
          <a:bodyPr/>
          <a:lstStyle/>
          <a:p>
            <a:pPr marL="381000" indent="-381000" eaLnBrk="1" hangingPunct="1">
              <a:lnSpc>
                <a:spcPct val="80000"/>
              </a:lnSpc>
              <a:buFontTx/>
              <a:buAutoNum type="arabicPeriod"/>
            </a:pPr>
            <a:r>
              <a:rPr lang="en-US" altLang="en-US" sz="2000" dirty="0">
                <a:solidFill>
                  <a:srgbClr val="000000"/>
                </a:solidFill>
                <a:latin typeface="Comic Sans MS" panose="030F0702030302020204" pitchFamily="66" charset="0"/>
                <a:ea typeface="ＭＳ Ｐゴシック" panose="020B0600070205080204" pitchFamily="34" charset="-128"/>
              </a:rPr>
              <a:t>Find out about research in </a:t>
            </a:r>
            <a:r>
              <a:rPr lang="en-US" altLang="en-US" sz="2000" u="sng" dirty="0">
                <a:solidFill>
                  <a:srgbClr val="000000"/>
                </a:solidFill>
                <a:latin typeface="Comic Sans MS" panose="030F0702030302020204" pitchFamily="66" charset="0"/>
                <a:ea typeface="ＭＳ Ｐゴシック" panose="020B0600070205080204" pitchFamily="34" charset="-128"/>
              </a:rPr>
              <a:t>many</a:t>
            </a:r>
            <a:r>
              <a:rPr lang="en-US" altLang="en-US" sz="2000" dirty="0">
                <a:solidFill>
                  <a:srgbClr val="000000"/>
                </a:solidFill>
                <a:latin typeface="Comic Sans MS" panose="030F0702030302020204" pitchFamily="66" charset="0"/>
                <a:ea typeface="ＭＳ Ｐゴシック" panose="020B0600070205080204" pitchFamily="34" charset="-128"/>
              </a:rPr>
              <a:t> areas of psychology.</a:t>
            </a:r>
          </a:p>
          <a:p>
            <a:pPr marL="381000" indent="-381000" eaLnBrk="1" hangingPunct="1">
              <a:lnSpc>
                <a:spcPct val="80000"/>
              </a:lnSpc>
              <a:buFontTx/>
              <a:buAutoNum type="arabicPeriod"/>
            </a:pPr>
            <a:endParaRPr lang="en-US" altLang="en-US" sz="2000" dirty="0">
              <a:solidFill>
                <a:srgbClr val="000000"/>
              </a:solidFill>
              <a:latin typeface="Comic Sans MS" panose="030F0702030302020204" pitchFamily="66" charset="0"/>
              <a:ea typeface="ＭＳ Ｐゴシック" panose="020B0600070205080204" pitchFamily="34" charset="-128"/>
            </a:endParaRPr>
          </a:p>
          <a:p>
            <a:pPr marL="381000" indent="-381000" eaLnBrk="1" hangingPunct="1">
              <a:lnSpc>
                <a:spcPct val="80000"/>
              </a:lnSpc>
              <a:buFontTx/>
              <a:buNone/>
            </a:pPr>
            <a:r>
              <a:rPr lang="en-US" altLang="en-US" sz="2000" dirty="0">
                <a:solidFill>
                  <a:srgbClr val="000000"/>
                </a:solidFill>
                <a:latin typeface="Comic Sans MS" panose="030F0702030302020204" pitchFamily="66" charset="0"/>
                <a:ea typeface="ＭＳ Ｐゴシック" panose="020B0600070205080204" pitchFamily="34" charset="-128"/>
              </a:rPr>
              <a:t>2. Learn about the varied paths that faculty &amp; grad students here have taken to get where they are.</a:t>
            </a:r>
          </a:p>
          <a:p>
            <a:pPr marL="381000" indent="-381000" eaLnBrk="1" hangingPunct="1">
              <a:lnSpc>
                <a:spcPct val="80000"/>
              </a:lnSpc>
              <a:buFontTx/>
              <a:buNone/>
            </a:pPr>
            <a:endParaRPr lang="en-US" altLang="en-US" sz="2000" dirty="0">
              <a:solidFill>
                <a:srgbClr val="000000"/>
              </a:solidFill>
              <a:latin typeface="Comic Sans MS" panose="030F0702030302020204" pitchFamily="66" charset="0"/>
              <a:ea typeface="ＭＳ Ｐゴシック" panose="020B0600070205080204" pitchFamily="34" charset="-128"/>
            </a:endParaRPr>
          </a:p>
          <a:p>
            <a:pPr marL="381000" indent="-381000" eaLnBrk="1" hangingPunct="1">
              <a:lnSpc>
                <a:spcPct val="80000"/>
              </a:lnSpc>
              <a:buFontTx/>
              <a:buNone/>
            </a:pPr>
            <a:r>
              <a:rPr lang="en-US" altLang="en-US" sz="2000" dirty="0">
                <a:solidFill>
                  <a:srgbClr val="000000"/>
                </a:solidFill>
                <a:latin typeface="Comic Sans MS" panose="030F0702030302020204" pitchFamily="66" charset="0"/>
                <a:ea typeface="ＭＳ Ｐゴシック" panose="020B0600070205080204" pitchFamily="34" charset="-128"/>
              </a:rPr>
              <a:t>3. Get advice about applying to grad &amp;/or professional programs.</a:t>
            </a:r>
          </a:p>
          <a:p>
            <a:pPr marL="381000" indent="-381000" eaLnBrk="1" hangingPunct="1">
              <a:lnSpc>
                <a:spcPct val="80000"/>
              </a:lnSpc>
              <a:buFontTx/>
              <a:buNone/>
            </a:pPr>
            <a:endParaRPr lang="en-US" altLang="en-US" sz="2000" dirty="0">
              <a:solidFill>
                <a:srgbClr val="000000"/>
              </a:solidFill>
              <a:latin typeface="Comic Sans MS" panose="030F0702030302020204" pitchFamily="66" charset="0"/>
              <a:ea typeface="ＭＳ Ｐゴシック" panose="020B0600070205080204" pitchFamily="34" charset="-128"/>
            </a:endParaRPr>
          </a:p>
          <a:p>
            <a:pPr marL="381000" indent="-381000" eaLnBrk="1" hangingPunct="1">
              <a:lnSpc>
                <a:spcPct val="80000"/>
              </a:lnSpc>
              <a:buFontTx/>
              <a:buChar char="-"/>
            </a:pPr>
            <a:r>
              <a:rPr lang="en-US" altLang="en-US" sz="2000" dirty="0">
                <a:solidFill>
                  <a:srgbClr val="000000"/>
                </a:solidFill>
                <a:latin typeface="Comic Sans MS" panose="030F0702030302020204" pitchFamily="66" charset="0"/>
                <a:ea typeface="ＭＳ Ｐゴシック" panose="020B0600070205080204" pitchFamily="34" charset="-128"/>
              </a:rPr>
              <a:t>From your advisor, lab-mates, classmates, faculty &amp; grad student visitors to the class, the TA, &amp; the honor’s coordinator.</a:t>
            </a:r>
          </a:p>
          <a:p>
            <a:pPr marL="381000" indent="-381000" eaLnBrk="1" hangingPunct="1">
              <a:lnSpc>
                <a:spcPct val="80000"/>
              </a:lnSpc>
              <a:buFontTx/>
              <a:buChar char="-"/>
            </a:pPr>
            <a:endParaRPr lang="en-US" altLang="en-US" sz="2000" dirty="0">
              <a:solidFill>
                <a:srgbClr val="000000"/>
              </a:solidFill>
              <a:latin typeface="Comic Sans MS" panose="030F0702030302020204" pitchFamily="66" charset="0"/>
              <a:ea typeface="ＭＳ Ｐゴシック" panose="020B0600070205080204" pitchFamily="34" charset="-128"/>
            </a:endParaRPr>
          </a:p>
          <a:p>
            <a:pPr marL="381000" indent="-381000" eaLnBrk="1" hangingPunct="1">
              <a:lnSpc>
                <a:spcPct val="80000"/>
              </a:lnSpc>
              <a:buFontTx/>
              <a:buNone/>
            </a:pPr>
            <a:r>
              <a:rPr lang="en-US" altLang="en-US" sz="2000" dirty="0">
                <a:solidFill>
                  <a:srgbClr val="000000"/>
                </a:solidFill>
                <a:latin typeface="Comic Sans MS" panose="030F0702030302020204" pitchFamily="66" charset="0"/>
                <a:ea typeface="ＭＳ Ｐゴシック" panose="020B0600070205080204" pitchFamily="34" charset="-128"/>
              </a:rPr>
              <a:t>4. Have a cohort to help you through the whole process.</a:t>
            </a:r>
          </a:p>
          <a:p>
            <a:pPr marL="381000" indent="-381000" eaLnBrk="1" hangingPunct="1">
              <a:lnSpc>
                <a:spcPct val="80000"/>
              </a:lnSpc>
              <a:buFontTx/>
              <a:buNone/>
            </a:pPr>
            <a:r>
              <a:rPr lang="en-US" altLang="en-US" sz="2000" dirty="0">
                <a:solidFill>
                  <a:srgbClr val="000000"/>
                </a:solidFill>
                <a:latin typeface="Comic Sans MS" panose="030F0702030302020204" pitchFamily="66" charset="0"/>
                <a:ea typeface="ＭＳ Ｐゴシック" panose="020B0600070205080204" pitchFamily="34" charset="-128"/>
              </a:rPr>
              <a:t>  (Some of your classmates may end up being friends for life)</a:t>
            </a:r>
          </a:p>
          <a:p>
            <a:pPr marL="381000" indent="-381000" eaLnBrk="1" hangingPunct="1">
              <a:lnSpc>
                <a:spcPct val="80000"/>
              </a:lnSpc>
              <a:buFontTx/>
              <a:buNone/>
            </a:pPr>
            <a:endParaRPr lang="en-US" altLang="en-US" sz="2000" dirty="0">
              <a:solidFill>
                <a:srgbClr val="000000"/>
              </a:solidFill>
              <a:latin typeface="Comic Sans MS" panose="030F0702030302020204" pitchFamily="66" charset="0"/>
              <a:ea typeface="ＭＳ Ｐゴシック" panose="020B0600070205080204" pitchFamily="34" charset="-128"/>
            </a:endParaRPr>
          </a:p>
          <a:p>
            <a:pPr marL="381000" indent="-381000" eaLnBrk="1" hangingPunct="1">
              <a:lnSpc>
                <a:spcPct val="80000"/>
              </a:lnSpc>
              <a:buFontTx/>
              <a:buNone/>
            </a:pPr>
            <a:r>
              <a:rPr lang="en-US" altLang="en-US" sz="2000" dirty="0">
                <a:solidFill>
                  <a:srgbClr val="000000"/>
                </a:solidFill>
                <a:latin typeface="Comic Sans MS" panose="030F0702030302020204" pitchFamily="66" charset="0"/>
                <a:ea typeface="ＭＳ Ｐゴシック" panose="020B0600070205080204" pitchFamily="34" charset="-128"/>
              </a:rPr>
              <a:t>5. Become a better speaker, writer, &amp; critical thinker, which will   make you a better "consumer" of all science.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a:extLst>
              <a:ext uri="{FF2B5EF4-FFF2-40B4-BE49-F238E27FC236}">
                <a16:creationId xmlns:a16="http://schemas.microsoft.com/office/drawing/2014/main" id="{86168608-D780-CB39-26DC-E9C50BDB650E}"/>
              </a:ext>
            </a:extLst>
          </p:cNvPr>
          <p:cNvSpPr>
            <a:spLocks noGrp="1" noChangeArrowheads="1"/>
          </p:cNvSpPr>
          <p:nvPr>
            <p:ph type="title"/>
          </p:nvPr>
        </p:nvSpPr>
        <p:spPr/>
        <p:txBody>
          <a:bodyPr/>
          <a:lstStyle/>
          <a:p>
            <a:pPr eaLnBrk="1" hangingPunct="1"/>
            <a:r>
              <a:rPr lang="en-US" altLang="en-US" sz="3600" b="1">
                <a:solidFill>
                  <a:srgbClr val="000000"/>
                </a:solidFill>
                <a:latin typeface="Comic Sans MS" panose="030F0702030302020204" pitchFamily="66" charset="0"/>
                <a:ea typeface="ＭＳ Ｐゴシック" panose="020B0600070205080204" pitchFamily="34" charset="-128"/>
              </a:rPr>
              <a:t>Honors Program in Psychology</a:t>
            </a:r>
          </a:p>
        </p:txBody>
      </p:sp>
      <p:sp>
        <p:nvSpPr>
          <p:cNvPr id="15362" name="Rectangle 3">
            <a:extLst>
              <a:ext uri="{FF2B5EF4-FFF2-40B4-BE49-F238E27FC236}">
                <a16:creationId xmlns:a16="http://schemas.microsoft.com/office/drawing/2014/main" id="{415C85E3-5C1F-F0E2-A32A-5483A9EB50D7}"/>
              </a:ext>
            </a:extLst>
          </p:cNvPr>
          <p:cNvSpPr>
            <a:spLocks noGrp="1" noChangeArrowheads="1"/>
          </p:cNvSpPr>
          <p:nvPr>
            <p:ph type="body" idx="1"/>
          </p:nvPr>
        </p:nvSpPr>
        <p:spPr>
          <a:xfrm>
            <a:off x="457200" y="1295400"/>
            <a:ext cx="8229600" cy="5257800"/>
          </a:xfrm>
        </p:spPr>
        <p:txBody>
          <a:bodyPr/>
          <a:lstStyle/>
          <a:p>
            <a:pPr eaLnBrk="1" hangingPunct="1">
              <a:lnSpc>
                <a:spcPct val="80000"/>
              </a:lnSpc>
              <a:buFontTx/>
              <a:buNone/>
            </a:pPr>
            <a:r>
              <a:rPr lang="en-US" altLang="en-US" sz="2400" b="1" u="sng" dirty="0">
                <a:latin typeface="Comic Sans MS" panose="030F0702030302020204" pitchFamily="66" charset="0"/>
                <a:ea typeface="ＭＳ Ｐゴシック" panose="020B0600070205080204" pitchFamily="34" charset="-128"/>
              </a:rPr>
              <a:t>For admission to the program, you should</a:t>
            </a:r>
            <a:r>
              <a:rPr lang="en-US" altLang="en-US" sz="2400" b="1" dirty="0">
                <a:latin typeface="Comic Sans MS" panose="030F0702030302020204" pitchFamily="66" charset="0"/>
                <a:ea typeface="ＭＳ Ｐゴシック" panose="020B0600070205080204" pitchFamily="34" charset="-128"/>
              </a:rPr>
              <a:t>:</a:t>
            </a:r>
          </a:p>
          <a:p>
            <a:pPr eaLnBrk="1" hangingPunct="1">
              <a:lnSpc>
                <a:spcPct val="80000"/>
              </a:lnSpc>
              <a:buFontTx/>
              <a:buNone/>
            </a:pPr>
            <a:endParaRPr lang="en-US" altLang="en-US" sz="2400" dirty="0">
              <a:latin typeface="Comic Sans MS" panose="030F0702030302020204" pitchFamily="66" charset="0"/>
              <a:ea typeface="ＭＳ Ｐゴシック" panose="020B0600070205080204" pitchFamily="34" charset="-128"/>
            </a:endParaRPr>
          </a:p>
          <a:p>
            <a:pPr eaLnBrk="1" hangingPunct="1">
              <a:lnSpc>
                <a:spcPct val="80000"/>
              </a:lnSpc>
              <a:buFontTx/>
              <a:buNone/>
            </a:pPr>
            <a:r>
              <a:rPr lang="en-US" altLang="en-US" sz="2400" dirty="0">
                <a:latin typeface="Comic Sans MS" panose="030F0702030302020204" pitchFamily="66" charset="0"/>
                <a:ea typeface="ＭＳ Ｐゴシック" panose="020B0600070205080204" pitchFamily="34" charset="-128"/>
              </a:rPr>
              <a:t>1. Be a second semester Junior</a:t>
            </a:r>
          </a:p>
          <a:p>
            <a:pPr eaLnBrk="1" hangingPunct="1">
              <a:lnSpc>
                <a:spcPct val="80000"/>
              </a:lnSpc>
              <a:buFontTx/>
              <a:buNone/>
            </a:pPr>
            <a:r>
              <a:rPr lang="en-US" altLang="en-US" sz="2400" dirty="0">
                <a:latin typeface="Comic Sans MS" panose="030F0702030302020204" pitchFamily="66" charset="0"/>
                <a:ea typeface="ＭＳ Ｐゴシック" panose="020B0600070205080204" pitchFamily="34" charset="-128"/>
              </a:rPr>
              <a:t>2. Have a GPA ≥ 3.5 both in your major and overall*</a:t>
            </a:r>
          </a:p>
          <a:p>
            <a:pPr eaLnBrk="1" hangingPunct="1">
              <a:lnSpc>
                <a:spcPct val="80000"/>
              </a:lnSpc>
              <a:buFontTx/>
              <a:buNone/>
            </a:pPr>
            <a:r>
              <a:rPr lang="en-US" altLang="en-US" sz="2400" dirty="0">
                <a:latin typeface="Comic Sans MS" panose="030F0702030302020204" pitchFamily="66" charset="0"/>
                <a:ea typeface="ＭＳ Ｐゴシック" panose="020B0600070205080204" pitchFamily="34" charset="-128"/>
              </a:rPr>
              <a:t>3. Have already taken statistics (Psych 235 or equivalent) and a lab course </a:t>
            </a:r>
            <a:r>
              <a:rPr lang="en-US" altLang="en-US" sz="1800" dirty="0">
                <a:latin typeface="Comic Sans MS" panose="030F0702030302020204" pitchFamily="66" charset="0"/>
                <a:ea typeface="ＭＳ Ｐゴシック" panose="020B0600070205080204" pitchFamily="34" charset="-128"/>
              </a:rPr>
              <a:t>[or taken concurrently in spring]</a:t>
            </a:r>
            <a:r>
              <a:rPr lang="en-US" altLang="en-US" sz="2400" dirty="0">
                <a:latin typeface="Comic Sans MS" panose="030F0702030302020204" pitchFamily="66" charset="0"/>
                <a:ea typeface="ＭＳ Ｐゴシック" panose="020B0600070205080204" pitchFamily="34" charset="-128"/>
              </a:rPr>
              <a:t>. </a:t>
            </a:r>
          </a:p>
          <a:p>
            <a:pPr eaLnBrk="1" hangingPunct="1">
              <a:lnSpc>
                <a:spcPct val="80000"/>
              </a:lnSpc>
              <a:buFontTx/>
              <a:buNone/>
            </a:pPr>
            <a:r>
              <a:rPr lang="en-US" altLang="en-US" sz="2400" dirty="0">
                <a:latin typeface="Comic Sans MS" panose="030F0702030302020204" pitchFamily="66" charset="0"/>
                <a:ea typeface="ＭＳ Ｐゴシック" panose="020B0600070205080204" pitchFamily="34" charset="-128"/>
              </a:rPr>
              <a:t>4. Have an agreement with a Psychology Department faculty member (or affiliate) to be your advisor</a:t>
            </a:r>
          </a:p>
          <a:p>
            <a:pPr eaLnBrk="1" hangingPunct="1">
              <a:lnSpc>
                <a:spcPct val="80000"/>
              </a:lnSpc>
              <a:buFontTx/>
              <a:buNone/>
            </a:pPr>
            <a:r>
              <a:rPr lang="en-US" altLang="en-US" sz="2400" dirty="0">
                <a:latin typeface="Comic Sans MS" panose="030F0702030302020204" pitchFamily="66" charset="0"/>
                <a:ea typeface="ＭＳ Ｐゴシック" panose="020B0600070205080204" pitchFamily="34" charset="-128"/>
              </a:rPr>
              <a:t>5. Have an interview with the course</a:t>
            </a:r>
            <a:r>
              <a:rPr lang="en-US" altLang="en-US" sz="2400" dirty="0">
                <a:ea typeface="ＭＳ Ｐゴシック" panose="020B0600070205080204" pitchFamily="34" charset="-128"/>
              </a:rPr>
              <a:t> coordinator</a:t>
            </a:r>
          </a:p>
          <a:p>
            <a:pPr eaLnBrk="1" hangingPunct="1">
              <a:lnSpc>
                <a:spcPct val="80000"/>
              </a:lnSpc>
              <a:buFontTx/>
              <a:buNone/>
            </a:pPr>
            <a:endParaRPr lang="en-US" altLang="en-US" sz="2400" dirty="0">
              <a:ea typeface="ＭＳ Ｐゴシック" panose="020B0600070205080204" pitchFamily="34" charset="-128"/>
            </a:endParaRPr>
          </a:p>
          <a:p>
            <a:pPr eaLnBrk="1" hangingPunct="1">
              <a:lnSpc>
                <a:spcPct val="80000"/>
              </a:lnSpc>
              <a:buFontTx/>
              <a:buNone/>
            </a:pPr>
            <a:endParaRPr lang="en-US" altLang="en-US" sz="2400" dirty="0">
              <a:ea typeface="ＭＳ Ｐゴシック" panose="020B0600070205080204" pitchFamily="34" charset="-128"/>
            </a:endParaRPr>
          </a:p>
          <a:p>
            <a:pPr eaLnBrk="1" hangingPunct="1">
              <a:lnSpc>
                <a:spcPct val="80000"/>
              </a:lnSpc>
              <a:buFontTx/>
              <a:buNone/>
            </a:pPr>
            <a:r>
              <a:rPr lang="en-US" altLang="en-US" sz="2000" u="sng" dirty="0">
                <a:ea typeface="ＭＳ Ｐゴシック" panose="020B0600070205080204" pitchFamily="34" charset="-128"/>
              </a:rPr>
              <a:t>NOTE</a:t>
            </a:r>
            <a:r>
              <a:rPr lang="en-US" altLang="en-US" sz="2000" dirty="0">
                <a:ea typeface="ＭＳ Ｐゴシック" panose="020B0600070205080204" pitchFamily="34" charset="-128"/>
              </a:rPr>
              <a:t>: Not every applicant who meets these requirements will be admitted.  We want to have a program that is well balanced, with a good diversity of people and projects.  If you are not accepted into the program, there are other options for completing a Senior Thesis that may be available to you.</a:t>
            </a:r>
          </a:p>
        </p:txBody>
      </p:sp>
    </p:spTree>
    <p:extLst>
      <p:ext uri="{BB962C8B-B14F-4D97-AF65-F5344CB8AC3E}">
        <p14:creationId xmlns:p14="http://schemas.microsoft.com/office/powerpoint/2010/main" val="990706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a:extLst>
              <a:ext uri="{FF2B5EF4-FFF2-40B4-BE49-F238E27FC236}">
                <a16:creationId xmlns:a16="http://schemas.microsoft.com/office/drawing/2014/main" id="{A3286136-B5E2-C2A1-86E8-5D1AF1F4F8A8}"/>
              </a:ext>
            </a:extLst>
          </p:cNvPr>
          <p:cNvSpPr>
            <a:spLocks noGrp="1" noChangeArrowheads="1"/>
          </p:cNvSpPr>
          <p:nvPr>
            <p:ph type="title"/>
          </p:nvPr>
        </p:nvSpPr>
        <p:spPr/>
        <p:txBody>
          <a:bodyPr/>
          <a:lstStyle/>
          <a:p>
            <a:pPr eaLnBrk="1" hangingPunct="1"/>
            <a:r>
              <a:rPr lang="en-US" altLang="en-US" sz="3600" b="1">
                <a:solidFill>
                  <a:srgbClr val="000000"/>
                </a:solidFill>
                <a:latin typeface="Comic Sans MS" panose="030F0702030302020204" pitchFamily="66" charset="0"/>
                <a:ea typeface="ＭＳ Ｐゴシック" panose="020B0600070205080204" pitchFamily="34" charset="-128"/>
              </a:rPr>
              <a:t>First semester</a:t>
            </a:r>
            <a:br>
              <a:rPr lang="en-US" altLang="en-US" sz="4000">
                <a:solidFill>
                  <a:srgbClr val="000000"/>
                </a:solidFill>
                <a:latin typeface="Comic Sans MS" panose="030F0702030302020204" pitchFamily="66" charset="0"/>
                <a:ea typeface="ＭＳ Ｐゴシック" panose="020B0600070205080204" pitchFamily="34" charset="-128"/>
              </a:rPr>
            </a:br>
            <a:r>
              <a:rPr lang="en-US" altLang="en-US" sz="2800">
                <a:solidFill>
                  <a:srgbClr val="000000"/>
                </a:solidFill>
                <a:latin typeface="Comic Sans MS" panose="030F0702030302020204" pitchFamily="66" charset="0"/>
                <a:ea typeface="ＭＳ Ｐゴシック" panose="020B0600070205080204" pitchFamily="34" charset="-128"/>
              </a:rPr>
              <a:t>(= Second semester of Junior year)</a:t>
            </a:r>
          </a:p>
        </p:txBody>
      </p:sp>
      <p:sp>
        <p:nvSpPr>
          <p:cNvPr id="19458" name="Rectangle 3">
            <a:extLst>
              <a:ext uri="{FF2B5EF4-FFF2-40B4-BE49-F238E27FC236}">
                <a16:creationId xmlns:a16="http://schemas.microsoft.com/office/drawing/2014/main" id="{A59F26D0-89B7-B44F-8B22-7BD1E6CA17C8}"/>
              </a:ext>
            </a:extLst>
          </p:cNvPr>
          <p:cNvSpPr>
            <a:spLocks noGrp="1" noChangeArrowheads="1"/>
          </p:cNvSpPr>
          <p:nvPr>
            <p:ph type="body" idx="1"/>
          </p:nvPr>
        </p:nvSpPr>
        <p:spPr>
          <a:xfrm>
            <a:off x="457200" y="1600200"/>
            <a:ext cx="8458200" cy="4906963"/>
          </a:xfrm>
        </p:spPr>
        <p:txBody>
          <a:bodyPr>
            <a:normAutofit lnSpcReduction="10000"/>
          </a:bodyPr>
          <a:lstStyle/>
          <a:p>
            <a:pPr eaLnBrk="1" hangingPunct="1">
              <a:lnSpc>
                <a:spcPct val="80000"/>
              </a:lnSpc>
              <a:buFontTx/>
              <a:buChar char="-"/>
              <a:defRPr/>
            </a:pPr>
            <a:r>
              <a:rPr lang="en-US" altLang="en-US" sz="2400" dirty="0">
                <a:solidFill>
                  <a:srgbClr val="000000"/>
                </a:solidFill>
                <a:latin typeface="Comic Sans MS" pitchFamily="66" charset="0"/>
                <a:ea typeface="ＭＳ Ｐゴシック" pitchFamily="34" charset="-128"/>
              </a:rPr>
              <a:t>Two components</a:t>
            </a:r>
          </a:p>
          <a:p>
            <a:pPr lvl="1" eaLnBrk="1" hangingPunct="1">
              <a:lnSpc>
                <a:spcPct val="80000"/>
              </a:lnSpc>
              <a:buFontTx/>
              <a:buChar char="-"/>
              <a:defRPr/>
            </a:pPr>
            <a:r>
              <a:rPr lang="en-US" altLang="en-US" sz="2000" b="1" dirty="0">
                <a:latin typeface="Comic Sans MS" pitchFamily="66" charset="0"/>
                <a:ea typeface="ＭＳ Ｐゴシック" pitchFamily="34" charset="-128"/>
              </a:rPr>
              <a:t>Seminar</a:t>
            </a:r>
            <a:r>
              <a:rPr lang="en-US" altLang="en-US" sz="2000" b="1" dirty="0">
                <a:solidFill>
                  <a:srgbClr val="000000"/>
                </a:solidFill>
                <a:latin typeface="Comic Sans MS" pitchFamily="66" charset="0"/>
                <a:ea typeface="ＭＳ Ｐゴシック" pitchFamily="34" charset="-128"/>
              </a:rPr>
              <a:t>: writing and oral presentations</a:t>
            </a:r>
          </a:p>
          <a:p>
            <a:pPr lvl="2" eaLnBrk="1" hangingPunct="1">
              <a:lnSpc>
                <a:spcPct val="80000"/>
              </a:lnSpc>
              <a:buFontTx/>
              <a:buChar char="-"/>
              <a:defRPr/>
            </a:pPr>
            <a:r>
              <a:rPr lang="en-US" altLang="en-US" sz="1600" dirty="0">
                <a:solidFill>
                  <a:srgbClr val="000000"/>
                </a:solidFill>
                <a:latin typeface="Comic Sans MS" pitchFamily="66" charset="0"/>
                <a:ea typeface="ＭＳ Ｐゴシック" pitchFamily="34" charset="-128"/>
              </a:rPr>
              <a:t>Register for </a:t>
            </a:r>
            <a:r>
              <a:rPr lang="en-US" altLang="en-US" sz="1600" dirty="0" err="1">
                <a:solidFill>
                  <a:srgbClr val="000000"/>
                </a:solidFill>
                <a:latin typeface="Comic Sans MS" pitchFamily="66" charset="0"/>
                <a:ea typeface="ＭＳ Ｐゴシック" pitchFamily="34" charset="-128"/>
              </a:rPr>
              <a:t>PSYC</a:t>
            </a:r>
            <a:r>
              <a:rPr lang="en-US" altLang="en-US" sz="1600" dirty="0">
                <a:solidFill>
                  <a:srgbClr val="000000"/>
                </a:solidFill>
                <a:latin typeface="Comic Sans MS" pitchFamily="66" charset="0"/>
                <a:ea typeface="ＭＳ Ｐゴシック" pitchFamily="34" charset="-128"/>
              </a:rPr>
              <a:t> 398 (Junior Honors Seminar) for 3 hours</a:t>
            </a:r>
          </a:p>
          <a:p>
            <a:pPr lvl="1" eaLnBrk="1" hangingPunct="1">
              <a:lnSpc>
                <a:spcPct val="80000"/>
              </a:lnSpc>
              <a:buFontTx/>
              <a:buChar char="-"/>
              <a:defRPr/>
            </a:pPr>
            <a:r>
              <a:rPr lang="en-US" altLang="en-US" sz="2000" b="1" dirty="0">
                <a:latin typeface="Comic Sans MS" pitchFamily="66" charset="0"/>
                <a:ea typeface="ＭＳ Ｐゴシック" pitchFamily="34" charset="-128"/>
              </a:rPr>
              <a:t>Research</a:t>
            </a:r>
            <a:r>
              <a:rPr lang="en-US" altLang="en-US" sz="2000" b="1" dirty="0">
                <a:solidFill>
                  <a:srgbClr val="000000"/>
                </a:solidFill>
                <a:latin typeface="Comic Sans MS" pitchFamily="66" charset="0"/>
                <a:ea typeface="ＭＳ Ｐゴシック" pitchFamily="34" charset="-128"/>
              </a:rPr>
              <a:t>: actual research activities</a:t>
            </a:r>
          </a:p>
          <a:p>
            <a:pPr lvl="2" eaLnBrk="1" hangingPunct="1">
              <a:lnSpc>
                <a:spcPct val="80000"/>
              </a:lnSpc>
              <a:buFontTx/>
              <a:buChar char="-"/>
              <a:defRPr/>
            </a:pPr>
            <a:r>
              <a:rPr lang="en-US" altLang="en-US" sz="1600" dirty="0">
                <a:solidFill>
                  <a:srgbClr val="000000"/>
                </a:solidFill>
                <a:latin typeface="Comic Sans MS" pitchFamily="66" charset="0"/>
                <a:ea typeface="ＭＳ Ｐゴシック" pitchFamily="34" charset="-128"/>
              </a:rPr>
              <a:t>Register for </a:t>
            </a:r>
            <a:r>
              <a:rPr lang="en-US" altLang="en-US" sz="1600" dirty="0" err="1">
                <a:solidFill>
                  <a:srgbClr val="000000"/>
                </a:solidFill>
                <a:latin typeface="Comic Sans MS" pitchFamily="66" charset="0"/>
                <a:ea typeface="ＭＳ Ｐゴシック" pitchFamily="34" charset="-128"/>
              </a:rPr>
              <a:t>PSYC</a:t>
            </a:r>
            <a:r>
              <a:rPr lang="en-US" altLang="en-US" sz="1600" dirty="0">
                <a:solidFill>
                  <a:srgbClr val="000000"/>
                </a:solidFill>
                <a:latin typeface="Comic Sans MS" pitchFamily="66" charset="0"/>
                <a:ea typeface="ＭＳ Ｐゴシック" pitchFamily="34" charset="-128"/>
              </a:rPr>
              <a:t> 494 (Advanced Research in Psych) with your advisor for 2 hours</a:t>
            </a:r>
          </a:p>
          <a:p>
            <a:pPr eaLnBrk="1" hangingPunct="1">
              <a:lnSpc>
                <a:spcPct val="80000"/>
              </a:lnSpc>
              <a:buFontTx/>
              <a:buChar char="-"/>
              <a:defRPr/>
            </a:pPr>
            <a:endParaRPr lang="en-US" altLang="en-US" sz="2400" dirty="0">
              <a:solidFill>
                <a:srgbClr val="000000"/>
              </a:solidFill>
              <a:latin typeface="Comic Sans MS" pitchFamily="66" charset="0"/>
              <a:ea typeface="ＭＳ Ｐゴシック" pitchFamily="34" charset="-128"/>
            </a:endParaRPr>
          </a:p>
          <a:p>
            <a:pPr eaLnBrk="1" hangingPunct="1">
              <a:lnSpc>
                <a:spcPct val="80000"/>
              </a:lnSpc>
              <a:buFontTx/>
              <a:buChar char="-"/>
              <a:defRPr/>
            </a:pPr>
            <a:r>
              <a:rPr lang="en-US" altLang="en-US" sz="2400" dirty="0">
                <a:solidFill>
                  <a:srgbClr val="000000"/>
                </a:solidFill>
                <a:latin typeface="Comic Sans MS" pitchFamily="66" charset="0"/>
                <a:ea typeface="ＭＳ Ｐゴシック" pitchFamily="34" charset="-128"/>
              </a:rPr>
              <a:t>For the seminar</a:t>
            </a:r>
          </a:p>
          <a:p>
            <a:pPr lvl="1" eaLnBrk="1" hangingPunct="1">
              <a:lnSpc>
                <a:spcPct val="80000"/>
              </a:lnSpc>
              <a:buFontTx/>
              <a:buChar char="-"/>
              <a:defRPr/>
            </a:pPr>
            <a:r>
              <a:rPr lang="en-US" altLang="en-US" sz="2000" dirty="0">
                <a:solidFill>
                  <a:srgbClr val="000000"/>
                </a:solidFill>
                <a:latin typeface="Comic Sans MS" pitchFamily="66" charset="0"/>
                <a:ea typeface="ＭＳ Ｐゴシック" pitchFamily="34" charset="-128"/>
              </a:rPr>
              <a:t>Make two main oral in-class presentations</a:t>
            </a:r>
          </a:p>
          <a:p>
            <a:pPr lvl="2" eaLnBrk="1" hangingPunct="1">
              <a:lnSpc>
                <a:spcPct val="80000"/>
              </a:lnSpc>
              <a:buFontTx/>
              <a:buNone/>
              <a:defRPr/>
            </a:pPr>
            <a:r>
              <a:rPr lang="en-US" altLang="en-US" sz="1600" dirty="0">
                <a:solidFill>
                  <a:srgbClr val="000000"/>
                </a:solidFill>
                <a:latin typeface="Comic Sans MS" pitchFamily="66" charset="0"/>
                <a:ea typeface="ＭＳ Ｐゴシック" pitchFamily="34" charset="-128"/>
              </a:rPr>
              <a:t>1. Present a research article related to your research area </a:t>
            </a:r>
          </a:p>
          <a:p>
            <a:pPr lvl="2" eaLnBrk="1" hangingPunct="1">
              <a:lnSpc>
                <a:spcPct val="80000"/>
              </a:lnSpc>
              <a:buFontTx/>
              <a:buNone/>
              <a:defRPr/>
            </a:pPr>
            <a:r>
              <a:rPr lang="en-US" altLang="en-US" sz="1600" dirty="0">
                <a:solidFill>
                  <a:srgbClr val="000000"/>
                </a:solidFill>
                <a:latin typeface="Comic Sans MS" pitchFamily="66" charset="0"/>
                <a:ea typeface="ＭＳ Ｐゴシック" pitchFamily="34" charset="-128"/>
              </a:rPr>
              <a:t>2. Give an overview of background for your project &amp;</a:t>
            </a:r>
          </a:p>
          <a:p>
            <a:pPr lvl="2" eaLnBrk="1" hangingPunct="1">
              <a:lnSpc>
                <a:spcPct val="80000"/>
              </a:lnSpc>
              <a:buFontTx/>
              <a:buNone/>
              <a:defRPr/>
            </a:pPr>
            <a:r>
              <a:rPr lang="en-US" altLang="en-US" sz="1600" dirty="0">
                <a:solidFill>
                  <a:srgbClr val="000000"/>
                </a:solidFill>
                <a:latin typeface="Comic Sans MS" pitchFamily="66" charset="0"/>
                <a:ea typeface="ＭＳ Ｐゴシック" pitchFamily="34" charset="-128"/>
              </a:rPr>
              <a:t> describe your proposed research</a:t>
            </a:r>
          </a:p>
          <a:p>
            <a:pPr lvl="1" eaLnBrk="1" hangingPunct="1">
              <a:lnSpc>
                <a:spcPct val="80000"/>
              </a:lnSpc>
              <a:buFontTx/>
              <a:buChar char="-"/>
              <a:defRPr/>
            </a:pPr>
            <a:r>
              <a:rPr lang="en-US" altLang="en-US" sz="2000" dirty="0">
                <a:solidFill>
                  <a:srgbClr val="000000"/>
                </a:solidFill>
                <a:latin typeface="Comic Sans MS" pitchFamily="66" charset="0"/>
                <a:ea typeface="ＭＳ Ｐゴシック" pitchFamily="34" charset="-128"/>
              </a:rPr>
              <a:t>Write a 10- to 15-page literature review relevant to your project</a:t>
            </a:r>
          </a:p>
          <a:p>
            <a:pPr lvl="1" eaLnBrk="1" hangingPunct="1">
              <a:lnSpc>
                <a:spcPct val="80000"/>
              </a:lnSpc>
              <a:buFontTx/>
              <a:buChar char="-"/>
              <a:defRPr/>
            </a:pPr>
            <a:endParaRPr lang="en-US" altLang="en-US" sz="2000" dirty="0">
              <a:solidFill>
                <a:srgbClr val="000000"/>
              </a:solidFill>
              <a:latin typeface="Comic Sans MS" pitchFamily="66" charset="0"/>
              <a:ea typeface="ＭＳ Ｐゴシック" pitchFamily="34" charset="-128"/>
            </a:endParaRPr>
          </a:p>
          <a:p>
            <a:pPr eaLnBrk="1" hangingPunct="1">
              <a:lnSpc>
                <a:spcPct val="80000"/>
              </a:lnSpc>
              <a:buFontTx/>
              <a:buChar char="-"/>
              <a:defRPr/>
            </a:pPr>
            <a:r>
              <a:rPr lang="en-US" altLang="en-US" sz="2400" dirty="0">
                <a:solidFill>
                  <a:srgbClr val="000000"/>
                </a:solidFill>
                <a:latin typeface="Comic Sans MS" pitchFamily="66" charset="0"/>
                <a:ea typeface="ＭＳ Ｐゴシック" pitchFamily="34" charset="-128"/>
              </a:rPr>
              <a:t>For the research</a:t>
            </a:r>
          </a:p>
          <a:p>
            <a:pPr lvl="1" eaLnBrk="1" hangingPunct="1">
              <a:lnSpc>
                <a:spcPct val="80000"/>
              </a:lnSpc>
              <a:buFontTx/>
              <a:buChar char="-"/>
              <a:defRPr/>
            </a:pPr>
            <a:r>
              <a:rPr lang="en-US" altLang="en-US" sz="2000" dirty="0">
                <a:solidFill>
                  <a:srgbClr val="000000"/>
                </a:solidFill>
                <a:latin typeface="Comic Sans MS" pitchFamily="66" charset="0"/>
                <a:ea typeface="ＭＳ Ｐゴシック" pitchFamily="34" charset="-128"/>
              </a:rPr>
              <a:t>Discuss/finalize project design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a:extLst>
              <a:ext uri="{FF2B5EF4-FFF2-40B4-BE49-F238E27FC236}">
                <a16:creationId xmlns:a16="http://schemas.microsoft.com/office/drawing/2014/main" id="{CD736981-C48C-0870-2B6D-4088CCD4B9DC}"/>
              </a:ext>
            </a:extLst>
          </p:cNvPr>
          <p:cNvSpPr>
            <a:spLocks noGrp="1" noChangeArrowheads="1"/>
          </p:cNvSpPr>
          <p:nvPr>
            <p:ph type="title"/>
          </p:nvPr>
        </p:nvSpPr>
        <p:spPr/>
        <p:txBody>
          <a:bodyPr/>
          <a:lstStyle/>
          <a:p>
            <a:pPr eaLnBrk="1" hangingPunct="1"/>
            <a:r>
              <a:rPr lang="en-US" altLang="en-US" sz="3600" b="1">
                <a:solidFill>
                  <a:srgbClr val="000000"/>
                </a:solidFill>
                <a:latin typeface="Comic Sans MS" panose="030F0702030302020204" pitchFamily="66" charset="0"/>
                <a:ea typeface="ＭＳ Ｐゴシック" panose="020B0600070205080204" pitchFamily="34" charset="-128"/>
              </a:rPr>
              <a:t>Second Semester</a:t>
            </a:r>
            <a:br>
              <a:rPr lang="en-US" altLang="en-US" sz="4000">
                <a:solidFill>
                  <a:srgbClr val="000000"/>
                </a:solidFill>
                <a:latin typeface="Comic Sans MS" panose="030F0702030302020204" pitchFamily="66" charset="0"/>
                <a:ea typeface="ＭＳ Ｐゴシック" panose="020B0600070205080204" pitchFamily="34" charset="-128"/>
              </a:rPr>
            </a:br>
            <a:r>
              <a:rPr lang="en-US" altLang="en-US" sz="2800">
                <a:solidFill>
                  <a:srgbClr val="000000"/>
                </a:solidFill>
                <a:latin typeface="Comic Sans MS" panose="030F0702030302020204" pitchFamily="66" charset="0"/>
                <a:ea typeface="ＭＳ Ｐゴシック" panose="020B0600070205080204" pitchFamily="34" charset="-128"/>
              </a:rPr>
              <a:t>(= First semester of Senior year)</a:t>
            </a:r>
          </a:p>
        </p:txBody>
      </p:sp>
      <p:sp>
        <p:nvSpPr>
          <p:cNvPr id="21506" name="Rectangle 3">
            <a:extLst>
              <a:ext uri="{FF2B5EF4-FFF2-40B4-BE49-F238E27FC236}">
                <a16:creationId xmlns:a16="http://schemas.microsoft.com/office/drawing/2014/main" id="{39D8085D-2376-1FC1-188D-5ACAD28994B4}"/>
              </a:ext>
            </a:extLst>
          </p:cNvPr>
          <p:cNvSpPr>
            <a:spLocks noGrp="1" noChangeArrowheads="1"/>
          </p:cNvSpPr>
          <p:nvPr>
            <p:ph type="body" idx="1"/>
          </p:nvPr>
        </p:nvSpPr>
        <p:spPr>
          <a:xfrm>
            <a:off x="457200" y="1447800"/>
            <a:ext cx="8229600" cy="5181600"/>
          </a:xfrm>
        </p:spPr>
        <p:txBody>
          <a:bodyPr/>
          <a:lstStyle/>
          <a:p>
            <a:pPr eaLnBrk="1" hangingPunct="1">
              <a:lnSpc>
                <a:spcPct val="90000"/>
              </a:lnSpc>
              <a:buFontTx/>
              <a:buChar char="-"/>
            </a:pPr>
            <a:r>
              <a:rPr lang="en-US" altLang="en-US" sz="2400" dirty="0">
                <a:solidFill>
                  <a:srgbClr val="000000"/>
                </a:solidFill>
                <a:latin typeface="Comic Sans MS" panose="030F0702030302020204" pitchFamily="66" charset="0"/>
                <a:ea typeface="ＭＳ Ｐゴシック" panose="020B0600070205080204" pitchFamily="34" charset="-128"/>
              </a:rPr>
              <a:t>Two components</a:t>
            </a:r>
          </a:p>
          <a:p>
            <a:pPr lvl="1" eaLnBrk="1" hangingPunct="1">
              <a:lnSpc>
                <a:spcPct val="90000"/>
              </a:lnSpc>
              <a:buFontTx/>
              <a:buChar char="-"/>
            </a:pPr>
            <a:r>
              <a:rPr lang="en-US" altLang="en-US" sz="2000" dirty="0">
                <a:solidFill>
                  <a:srgbClr val="000000"/>
                </a:solidFill>
                <a:latin typeface="Comic Sans MS" panose="030F0702030302020204" pitchFamily="66" charset="0"/>
                <a:ea typeface="ＭＳ Ｐゴシック" panose="020B0600070205080204" pitchFamily="34" charset="-128"/>
              </a:rPr>
              <a:t>Seminar:</a:t>
            </a:r>
          </a:p>
          <a:p>
            <a:pPr lvl="2" eaLnBrk="1" hangingPunct="1">
              <a:lnSpc>
                <a:spcPct val="90000"/>
              </a:lnSpc>
              <a:buFontTx/>
              <a:buChar char="-"/>
            </a:pPr>
            <a:r>
              <a:rPr lang="en-US" altLang="en-US" sz="1600" dirty="0">
                <a:solidFill>
                  <a:srgbClr val="000000"/>
                </a:solidFill>
                <a:latin typeface="Comic Sans MS" panose="030F0702030302020204" pitchFamily="66" charset="0"/>
                <a:ea typeface="ＭＳ Ｐゴシック" panose="020B0600070205080204" pitchFamily="34" charset="-128"/>
              </a:rPr>
              <a:t>Register for PSYC 498 (Senior Honors Seminar) for 3 hours</a:t>
            </a:r>
          </a:p>
          <a:p>
            <a:pPr lvl="1" eaLnBrk="1" hangingPunct="1">
              <a:lnSpc>
                <a:spcPct val="90000"/>
              </a:lnSpc>
              <a:buFontTx/>
              <a:buChar char="-"/>
            </a:pPr>
            <a:r>
              <a:rPr lang="en-US" altLang="en-US" sz="2000" dirty="0">
                <a:solidFill>
                  <a:srgbClr val="000000"/>
                </a:solidFill>
                <a:latin typeface="Comic Sans MS" panose="030F0702030302020204" pitchFamily="66" charset="0"/>
                <a:ea typeface="ＭＳ Ｐゴシック" panose="020B0600070205080204" pitchFamily="34" charset="-128"/>
              </a:rPr>
              <a:t>Research</a:t>
            </a:r>
          </a:p>
          <a:p>
            <a:pPr lvl="2" eaLnBrk="1" hangingPunct="1">
              <a:lnSpc>
                <a:spcPct val="90000"/>
              </a:lnSpc>
              <a:buFontTx/>
              <a:buChar char="-"/>
            </a:pPr>
            <a:r>
              <a:rPr lang="en-US" altLang="en-US" sz="1600" dirty="0">
                <a:solidFill>
                  <a:srgbClr val="000000"/>
                </a:solidFill>
                <a:latin typeface="Comic Sans MS" panose="030F0702030302020204" pitchFamily="66" charset="0"/>
                <a:ea typeface="ＭＳ Ｐゴシック" panose="020B0600070205080204" pitchFamily="34" charset="-128"/>
              </a:rPr>
              <a:t>Register for PSYC 494 with advisor for 4 hours</a:t>
            </a:r>
          </a:p>
          <a:p>
            <a:pPr lvl="1" eaLnBrk="1" hangingPunct="1">
              <a:lnSpc>
                <a:spcPct val="90000"/>
              </a:lnSpc>
              <a:buFontTx/>
              <a:buChar char="-"/>
            </a:pPr>
            <a:endParaRPr lang="en-US" altLang="en-US" sz="2000" b="1" dirty="0">
              <a:solidFill>
                <a:srgbClr val="000000"/>
              </a:solidFill>
              <a:latin typeface="Comic Sans MS" panose="030F0702030302020204" pitchFamily="66" charset="0"/>
              <a:ea typeface="ＭＳ Ｐゴシック" panose="020B0600070205080204" pitchFamily="34" charset="-128"/>
            </a:endParaRPr>
          </a:p>
          <a:p>
            <a:pPr eaLnBrk="1" hangingPunct="1">
              <a:lnSpc>
                <a:spcPct val="90000"/>
              </a:lnSpc>
              <a:buFontTx/>
              <a:buChar char="-"/>
            </a:pPr>
            <a:r>
              <a:rPr lang="en-US" altLang="en-US" sz="2400" dirty="0">
                <a:solidFill>
                  <a:srgbClr val="000000"/>
                </a:solidFill>
                <a:latin typeface="Comic Sans MS" panose="030F0702030302020204" pitchFamily="66" charset="0"/>
                <a:ea typeface="ＭＳ Ｐゴシック" panose="020B0600070205080204" pitchFamily="34" charset="-128"/>
              </a:rPr>
              <a:t>For the seminar</a:t>
            </a:r>
          </a:p>
          <a:p>
            <a:pPr lvl="1" eaLnBrk="1" hangingPunct="1">
              <a:lnSpc>
                <a:spcPct val="90000"/>
              </a:lnSpc>
              <a:buFontTx/>
              <a:buChar char="-"/>
            </a:pPr>
            <a:r>
              <a:rPr lang="en-US" altLang="en-US" sz="2000" dirty="0">
                <a:solidFill>
                  <a:srgbClr val="000000"/>
                </a:solidFill>
                <a:latin typeface="Comic Sans MS" panose="030F0702030302020204" pitchFamily="66" charset="0"/>
                <a:ea typeface="ＭＳ Ｐゴシック" panose="020B0600070205080204" pitchFamily="34" charset="-128"/>
              </a:rPr>
              <a:t>Revising your literature into </a:t>
            </a:r>
            <a:r>
              <a:rPr lang="en-US" altLang="en-US" sz="2000" i="1" dirty="0">
                <a:solidFill>
                  <a:srgbClr val="000000"/>
                </a:solidFill>
                <a:latin typeface="Comic Sans MS" panose="030F0702030302020204" pitchFamily="66" charset="0"/>
                <a:ea typeface="ＭＳ Ｐゴシック" panose="020B0600070205080204" pitchFamily="34" charset="-128"/>
              </a:rPr>
              <a:t>introduction </a:t>
            </a:r>
            <a:r>
              <a:rPr lang="en-US" altLang="en-US" sz="2000" dirty="0">
                <a:solidFill>
                  <a:srgbClr val="000000"/>
                </a:solidFill>
                <a:latin typeface="Comic Sans MS" panose="030F0702030302020204" pitchFamily="66" charset="0"/>
                <a:ea typeface="ＭＳ Ｐゴシック" panose="020B0600070205080204" pitchFamily="34" charset="-128"/>
              </a:rPr>
              <a:t>of your thesis</a:t>
            </a:r>
          </a:p>
          <a:p>
            <a:pPr lvl="1" eaLnBrk="1" hangingPunct="1">
              <a:lnSpc>
                <a:spcPct val="90000"/>
              </a:lnSpc>
              <a:buFontTx/>
              <a:buChar char="-"/>
            </a:pPr>
            <a:r>
              <a:rPr lang="en-US" altLang="en-US" sz="2000" dirty="0">
                <a:solidFill>
                  <a:srgbClr val="000000"/>
                </a:solidFill>
                <a:latin typeface="Comic Sans MS" panose="030F0702030302020204" pitchFamily="66" charset="0"/>
                <a:ea typeface="ＭＳ Ｐゴシック" panose="020B0600070205080204" pitchFamily="34" charset="-128"/>
              </a:rPr>
              <a:t>Complete the methods section </a:t>
            </a:r>
          </a:p>
          <a:p>
            <a:pPr lvl="2" eaLnBrk="1" hangingPunct="1">
              <a:lnSpc>
                <a:spcPct val="90000"/>
              </a:lnSpc>
              <a:buFontTx/>
              <a:buChar char="-"/>
            </a:pPr>
            <a:r>
              <a:rPr lang="en-US" altLang="en-US" sz="1600" dirty="0">
                <a:solidFill>
                  <a:srgbClr val="000000"/>
                </a:solidFill>
                <a:latin typeface="Comic Sans MS" panose="030F0702030302020204" pitchFamily="66" charset="0"/>
                <a:ea typeface="ＭＳ Ｐゴシック" panose="020B0600070205080204" pitchFamily="34" charset="-128"/>
              </a:rPr>
              <a:t>Descriptions of your data collection &amp; analysis</a:t>
            </a:r>
          </a:p>
          <a:p>
            <a:pPr lvl="1" eaLnBrk="1" hangingPunct="1">
              <a:lnSpc>
                <a:spcPct val="90000"/>
              </a:lnSpc>
              <a:buFontTx/>
              <a:buChar char="-"/>
            </a:pPr>
            <a:r>
              <a:rPr lang="en-US" altLang="en-US" sz="2000" dirty="0">
                <a:solidFill>
                  <a:srgbClr val="000000"/>
                </a:solidFill>
                <a:latin typeface="Comic Sans MS" panose="030F0702030302020204" pitchFamily="66" charset="0"/>
                <a:ea typeface="ＭＳ Ｐゴシック" panose="020B0600070205080204" pitchFamily="34" charset="-128"/>
              </a:rPr>
              <a:t>Write initial draft of results section</a:t>
            </a:r>
          </a:p>
          <a:p>
            <a:pPr lvl="1" eaLnBrk="1" hangingPunct="1">
              <a:lnSpc>
                <a:spcPct val="90000"/>
              </a:lnSpc>
              <a:buFontTx/>
              <a:buChar char="-"/>
            </a:pPr>
            <a:r>
              <a:rPr lang="en-US" altLang="en-US" sz="2000" dirty="0">
                <a:solidFill>
                  <a:srgbClr val="000000"/>
                </a:solidFill>
                <a:latin typeface="Comic Sans MS" panose="030F0702030302020204" pitchFamily="66" charset="0"/>
                <a:ea typeface="ＭＳ Ｐゴシック" panose="020B0600070205080204" pitchFamily="34" charset="-128"/>
              </a:rPr>
              <a:t>Give short in-class presentations about your project</a:t>
            </a:r>
          </a:p>
          <a:p>
            <a:pPr lvl="1" eaLnBrk="1" hangingPunct="1">
              <a:lnSpc>
                <a:spcPct val="90000"/>
              </a:lnSpc>
              <a:buFontTx/>
              <a:buChar char="-"/>
            </a:pPr>
            <a:endParaRPr lang="en-US" altLang="en-US" sz="2000" dirty="0">
              <a:solidFill>
                <a:srgbClr val="000000"/>
              </a:solidFill>
              <a:latin typeface="Comic Sans MS" panose="030F0702030302020204" pitchFamily="66" charset="0"/>
              <a:ea typeface="ＭＳ Ｐゴシック" panose="020B0600070205080204" pitchFamily="34" charset="-128"/>
            </a:endParaRPr>
          </a:p>
          <a:p>
            <a:pPr eaLnBrk="1" hangingPunct="1">
              <a:lnSpc>
                <a:spcPct val="90000"/>
              </a:lnSpc>
              <a:buFontTx/>
              <a:buChar char="-"/>
            </a:pPr>
            <a:r>
              <a:rPr lang="en-US" altLang="en-US" sz="2400" dirty="0">
                <a:solidFill>
                  <a:srgbClr val="000000"/>
                </a:solidFill>
                <a:latin typeface="Comic Sans MS" panose="030F0702030302020204" pitchFamily="66" charset="0"/>
                <a:ea typeface="ＭＳ Ｐゴシック" panose="020B0600070205080204" pitchFamily="34" charset="-128"/>
              </a:rPr>
              <a:t>For the research</a:t>
            </a:r>
          </a:p>
          <a:p>
            <a:pPr lvl="1" eaLnBrk="1" hangingPunct="1">
              <a:lnSpc>
                <a:spcPct val="90000"/>
              </a:lnSpc>
              <a:buFontTx/>
              <a:buChar char="-"/>
            </a:pPr>
            <a:r>
              <a:rPr lang="en-US" altLang="en-US" sz="2000" dirty="0">
                <a:solidFill>
                  <a:srgbClr val="000000"/>
                </a:solidFill>
                <a:latin typeface="Comic Sans MS" panose="030F0702030302020204" pitchFamily="66" charset="0"/>
                <a:ea typeface="ＭＳ Ｐゴシック" panose="020B0600070205080204" pitchFamily="34" charset="-128"/>
              </a:rPr>
              <a:t>Collect &amp; analyze your data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a:extLst>
              <a:ext uri="{FF2B5EF4-FFF2-40B4-BE49-F238E27FC236}">
                <a16:creationId xmlns:a16="http://schemas.microsoft.com/office/drawing/2014/main" id="{10892255-0968-B95E-3DB4-E6EBE8734665}"/>
              </a:ext>
            </a:extLst>
          </p:cNvPr>
          <p:cNvSpPr>
            <a:spLocks noGrp="1" noChangeArrowheads="1"/>
          </p:cNvSpPr>
          <p:nvPr>
            <p:ph type="title"/>
          </p:nvPr>
        </p:nvSpPr>
        <p:spPr>
          <a:xfrm>
            <a:off x="457200" y="228600"/>
            <a:ext cx="8229600" cy="1143000"/>
          </a:xfrm>
        </p:spPr>
        <p:txBody>
          <a:bodyPr/>
          <a:lstStyle/>
          <a:p>
            <a:pPr eaLnBrk="1" hangingPunct="1"/>
            <a:r>
              <a:rPr lang="en-US" altLang="en-US" sz="3600" b="1">
                <a:solidFill>
                  <a:srgbClr val="000000"/>
                </a:solidFill>
                <a:latin typeface="Comic Sans MS" panose="030F0702030302020204" pitchFamily="66" charset="0"/>
                <a:ea typeface="ＭＳ Ｐゴシック" panose="020B0600070205080204" pitchFamily="34" charset="-128"/>
              </a:rPr>
              <a:t>Third Semester</a:t>
            </a:r>
            <a:br>
              <a:rPr lang="en-US" altLang="en-US" sz="3600">
                <a:solidFill>
                  <a:srgbClr val="000000"/>
                </a:solidFill>
                <a:latin typeface="Comic Sans MS" panose="030F0702030302020204" pitchFamily="66" charset="0"/>
                <a:ea typeface="ＭＳ Ｐゴシック" panose="020B0600070205080204" pitchFamily="34" charset="-128"/>
              </a:rPr>
            </a:br>
            <a:r>
              <a:rPr lang="en-US" altLang="en-US" sz="2800">
                <a:solidFill>
                  <a:srgbClr val="000000"/>
                </a:solidFill>
                <a:latin typeface="Comic Sans MS" panose="030F0702030302020204" pitchFamily="66" charset="0"/>
                <a:ea typeface="ＭＳ Ｐゴシック" panose="020B0600070205080204" pitchFamily="34" charset="-128"/>
              </a:rPr>
              <a:t>(= Second semester of Senior year)</a:t>
            </a:r>
          </a:p>
        </p:txBody>
      </p:sp>
      <p:sp>
        <p:nvSpPr>
          <p:cNvPr id="23554" name="Rectangle 3">
            <a:extLst>
              <a:ext uri="{FF2B5EF4-FFF2-40B4-BE49-F238E27FC236}">
                <a16:creationId xmlns:a16="http://schemas.microsoft.com/office/drawing/2014/main" id="{76720B04-2AC5-B841-8ED3-20D9E34F81D5}"/>
              </a:ext>
            </a:extLst>
          </p:cNvPr>
          <p:cNvSpPr>
            <a:spLocks noGrp="1" noChangeArrowheads="1"/>
          </p:cNvSpPr>
          <p:nvPr>
            <p:ph type="body" idx="1"/>
          </p:nvPr>
        </p:nvSpPr>
        <p:spPr>
          <a:xfrm>
            <a:off x="457200" y="1371600"/>
            <a:ext cx="8305800" cy="5181600"/>
          </a:xfrm>
        </p:spPr>
        <p:txBody>
          <a:bodyPr>
            <a:normAutofit fontScale="92500" lnSpcReduction="10000"/>
          </a:bodyPr>
          <a:lstStyle/>
          <a:p>
            <a:pPr eaLnBrk="1" hangingPunct="1">
              <a:lnSpc>
                <a:spcPct val="90000"/>
              </a:lnSpc>
              <a:buFontTx/>
              <a:buChar char="-"/>
              <a:defRPr/>
            </a:pPr>
            <a:r>
              <a:rPr lang="en-US" altLang="en-US" sz="2400" dirty="0">
                <a:solidFill>
                  <a:srgbClr val="000000"/>
                </a:solidFill>
                <a:latin typeface="Comic Sans MS" pitchFamily="66" charset="0"/>
                <a:ea typeface="ＭＳ Ｐゴシック" pitchFamily="34" charset="-128"/>
              </a:rPr>
              <a:t>Two components</a:t>
            </a:r>
          </a:p>
          <a:p>
            <a:pPr lvl="1" eaLnBrk="1" hangingPunct="1">
              <a:lnSpc>
                <a:spcPct val="90000"/>
              </a:lnSpc>
              <a:buFontTx/>
              <a:buChar char="-"/>
              <a:defRPr/>
            </a:pPr>
            <a:r>
              <a:rPr lang="en-US" altLang="en-US" sz="2000" dirty="0">
                <a:solidFill>
                  <a:srgbClr val="000000"/>
                </a:solidFill>
                <a:latin typeface="Comic Sans MS" pitchFamily="66" charset="0"/>
                <a:ea typeface="ＭＳ Ｐゴシック" pitchFamily="34" charset="-128"/>
              </a:rPr>
              <a:t>Seminar</a:t>
            </a:r>
          </a:p>
          <a:p>
            <a:pPr lvl="2" eaLnBrk="1" hangingPunct="1">
              <a:lnSpc>
                <a:spcPct val="90000"/>
              </a:lnSpc>
              <a:buFontTx/>
              <a:buChar char="-"/>
              <a:defRPr/>
            </a:pPr>
            <a:r>
              <a:rPr lang="en-US" altLang="en-US" sz="1600" dirty="0">
                <a:solidFill>
                  <a:srgbClr val="000000"/>
                </a:solidFill>
                <a:latin typeface="Comic Sans MS" pitchFamily="66" charset="0"/>
                <a:ea typeface="ＭＳ Ｐゴシック" pitchFamily="34" charset="-128"/>
              </a:rPr>
              <a:t>Register for </a:t>
            </a:r>
            <a:r>
              <a:rPr lang="en-US" altLang="en-US" sz="1600" dirty="0" err="1">
                <a:solidFill>
                  <a:srgbClr val="000000"/>
                </a:solidFill>
                <a:latin typeface="Comic Sans MS" pitchFamily="66" charset="0"/>
                <a:ea typeface="ＭＳ Ｐゴシック" pitchFamily="34" charset="-128"/>
              </a:rPr>
              <a:t>PSYC</a:t>
            </a:r>
            <a:r>
              <a:rPr lang="en-US" altLang="en-US" sz="1600" dirty="0">
                <a:solidFill>
                  <a:srgbClr val="000000"/>
                </a:solidFill>
                <a:latin typeface="Comic Sans MS" pitchFamily="66" charset="0"/>
                <a:ea typeface="ＭＳ Ｐゴシック" pitchFamily="34" charset="-128"/>
              </a:rPr>
              <a:t> 499 (Senior Honors Seminar II) for 4 hours </a:t>
            </a:r>
          </a:p>
          <a:p>
            <a:pPr lvl="1" eaLnBrk="1" hangingPunct="1">
              <a:lnSpc>
                <a:spcPct val="90000"/>
              </a:lnSpc>
              <a:buFontTx/>
              <a:buChar char="-"/>
              <a:defRPr/>
            </a:pPr>
            <a:r>
              <a:rPr lang="en-US" altLang="en-US" sz="2000" dirty="0">
                <a:solidFill>
                  <a:srgbClr val="000000"/>
                </a:solidFill>
                <a:latin typeface="Comic Sans MS" pitchFamily="66" charset="0"/>
                <a:ea typeface="ＭＳ Ｐゴシック" pitchFamily="34" charset="-128"/>
              </a:rPr>
              <a:t>Research</a:t>
            </a:r>
          </a:p>
          <a:p>
            <a:pPr lvl="2" eaLnBrk="1" hangingPunct="1">
              <a:lnSpc>
                <a:spcPct val="90000"/>
              </a:lnSpc>
              <a:buFontTx/>
              <a:buChar char="-"/>
              <a:defRPr/>
            </a:pPr>
            <a:r>
              <a:rPr lang="en-US" altLang="en-US" sz="1600" dirty="0" err="1">
                <a:solidFill>
                  <a:srgbClr val="000000"/>
                </a:solidFill>
                <a:latin typeface="Comic Sans MS" pitchFamily="66" charset="0"/>
                <a:ea typeface="ＭＳ Ｐゴシック" pitchFamily="34" charset="-128"/>
              </a:rPr>
              <a:t>PSYC</a:t>
            </a:r>
            <a:r>
              <a:rPr lang="en-US" altLang="en-US" sz="1600" dirty="0">
                <a:solidFill>
                  <a:srgbClr val="000000"/>
                </a:solidFill>
                <a:latin typeface="Comic Sans MS" pitchFamily="66" charset="0"/>
                <a:ea typeface="ＭＳ Ｐゴシック" pitchFamily="34" charset="-128"/>
              </a:rPr>
              <a:t> 494 (Advanced Research in Psych) for 3 hours with your advisor </a:t>
            </a:r>
          </a:p>
          <a:p>
            <a:pPr eaLnBrk="1" hangingPunct="1">
              <a:lnSpc>
                <a:spcPct val="90000"/>
              </a:lnSpc>
              <a:buFontTx/>
              <a:buChar char="-"/>
              <a:defRPr/>
            </a:pPr>
            <a:r>
              <a:rPr lang="en-US" altLang="en-US" sz="2400" dirty="0">
                <a:solidFill>
                  <a:srgbClr val="000000"/>
                </a:solidFill>
                <a:latin typeface="Comic Sans MS" pitchFamily="66" charset="0"/>
                <a:ea typeface="ＭＳ Ｐゴシック" pitchFamily="34" charset="-128"/>
              </a:rPr>
              <a:t>For the seminar</a:t>
            </a:r>
          </a:p>
          <a:p>
            <a:pPr lvl="1" eaLnBrk="1" hangingPunct="1">
              <a:lnSpc>
                <a:spcPct val="90000"/>
              </a:lnSpc>
              <a:buFontTx/>
              <a:buChar char="-"/>
              <a:defRPr/>
            </a:pPr>
            <a:r>
              <a:rPr lang="en-US" altLang="en-US" sz="2000" dirty="0">
                <a:solidFill>
                  <a:srgbClr val="000000"/>
                </a:solidFill>
                <a:latin typeface="Comic Sans MS" pitchFamily="66" charset="0"/>
                <a:ea typeface="ＭＳ Ｐゴシック" pitchFamily="34" charset="-128"/>
              </a:rPr>
              <a:t>Revise and complete your Bachelor’s thesis</a:t>
            </a:r>
          </a:p>
          <a:p>
            <a:pPr lvl="1" eaLnBrk="1" hangingPunct="1">
              <a:lnSpc>
                <a:spcPct val="90000"/>
              </a:lnSpc>
              <a:buFontTx/>
              <a:buChar char="-"/>
              <a:defRPr/>
            </a:pPr>
            <a:r>
              <a:rPr lang="en-US" altLang="en-US" sz="2000" dirty="0">
                <a:solidFill>
                  <a:srgbClr val="000000"/>
                </a:solidFill>
                <a:latin typeface="Comic Sans MS" pitchFamily="66" charset="0"/>
                <a:ea typeface="ＭＳ Ｐゴシック" pitchFamily="34" charset="-128"/>
              </a:rPr>
              <a:t>Make poster/practice presentations</a:t>
            </a:r>
          </a:p>
          <a:p>
            <a:pPr eaLnBrk="1" hangingPunct="1">
              <a:lnSpc>
                <a:spcPct val="90000"/>
              </a:lnSpc>
              <a:buFontTx/>
              <a:buChar char="-"/>
              <a:defRPr/>
            </a:pPr>
            <a:r>
              <a:rPr lang="en-US" altLang="en-US" sz="2400" dirty="0">
                <a:solidFill>
                  <a:srgbClr val="000000"/>
                </a:solidFill>
                <a:latin typeface="Comic Sans MS" pitchFamily="66" charset="0"/>
                <a:ea typeface="ＭＳ Ｐゴシック" pitchFamily="34" charset="-128"/>
              </a:rPr>
              <a:t>For the research</a:t>
            </a:r>
          </a:p>
          <a:p>
            <a:pPr lvl="1" eaLnBrk="1" hangingPunct="1">
              <a:lnSpc>
                <a:spcPct val="90000"/>
              </a:lnSpc>
              <a:buFontTx/>
              <a:buChar char="-"/>
              <a:defRPr/>
            </a:pPr>
            <a:r>
              <a:rPr lang="en-US" altLang="en-US" sz="2000" dirty="0">
                <a:solidFill>
                  <a:srgbClr val="000000"/>
                </a:solidFill>
                <a:latin typeface="Comic Sans MS" pitchFamily="66" charset="0"/>
                <a:ea typeface="ＭＳ Ｐゴシック" pitchFamily="34" charset="-128"/>
              </a:rPr>
              <a:t>Finish analyzing your data</a:t>
            </a:r>
          </a:p>
          <a:p>
            <a:pPr lvl="1" eaLnBrk="1" hangingPunct="1">
              <a:lnSpc>
                <a:spcPct val="90000"/>
              </a:lnSpc>
              <a:buFontTx/>
              <a:buChar char="-"/>
              <a:defRPr/>
            </a:pPr>
            <a:endParaRPr lang="en-US" altLang="en-US" sz="2000" dirty="0">
              <a:solidFill>
                <a:srgbClr val="000000"/>
              </a:solidFill>
              <a:latin typeface="Comic Sans MS" pitchFamily="66" charset="0"/>
              <a:ea typeface="ＭＳ Ｐゴシック" pitchFamily="34" charset="-128"/>
            </a:endParaRPr>
          </a:p>
          <a:p>
            <a:pPr eaLnBrk="1" hangingPunct="1">
              <a:lnSpc>
                <a:spcPct val="90000"/>
              </a:lnSpc>
              <a:buFontTx/>
              <a:buChar char="-"/>
              <a:defRPr/>
            </a:pPr>
            <a:r>
              <a:rPr lang="en-US" altLang="en-US" sz="2400" dirty="0">
                <a:solidFill>
                  <a:srgbClr val="000000"/>
                </a:solidFill>
                <a:latin typeface="Comic Sans MS" pitchFamily="66" charset="0"/>
                <a:ea typeface="ＭＳ Ｐゴシック" pitchFamily="34" charset="-128"/>
              </a:rPr>
              <a:t>Formal presentations</a:t>
            </a:r>
          </a:p>
          <a:p>
            <a:pPr lvl="1" eaLnBrk="1" hangingPunct="1">
              <a:lnSpc>
                <a:spcPct val="90000"/>
              </a:lnSpc>
              <a:buFontTx/>
              <a:buChar char="-"/>
              <a:defRPr/>
            </a:pPr>
            <a:r>
              <a:rPr lang="en-US" altLang="en-US" sz="2000" dirty="0">
                <a:solidFill>
                  <a:srgbClr val="000000"/>
                </a:solidFill>
                <a:latin typeface="Comic Sans MS" pitchFamily="66" charset="0"/>
                <a:ea typeface="ＭＳ Ｐゴシック" pitchFamily="34" charset="-128"/>
              </a:rPr>
              <a:t>Provost’s </a:t>
            </a:r>
            <a:r>
              <a:rPr lang="en-US" altLang="en-US" sz="2000" i="1" dirty="0">
                <a:solidFill>
                  <a:srgbClr val="000000"/>
                </a:solidFill>
                <a:latin typeface="Comic Sans MS" pitchFamily="66" charset="0"/>
                <a:ea typeface="ＭＳ Ｐゴシック" pitchFamily="34" charset="-128"/>
              </a:rPr>
              <a:t>Undergraduate Research Symposium  </a:t>
            </a:r>
          </a:p>
          <a:p>
            <a:pPr lvl="1" eaLnBrk="1" hangingPunct="1">
              <a:lnSpc>
                <a:spcPct val="90000"/>
              </a:lnSpc>
              <a:buFontTx/>
              <a:buChar char="-"/>
              <a:defRPr/>
            </a:pPr>
            <a:r>
              <a:rPr lang="en-US" altLang="en-US" sz="2000" dirty="0">
                <a:solidFill>
                  <a:srgbClr val="000000"/>
                </a:solidFill>
                <a:latin typeface="Comic Sans MS" pitchFamily="66" charset="0"/>
                <a:ea typeface="ＭＳ Ｐゴシック" pitchFamily="34" charset="-128"/>
              </a:rPr>
              <a:t>Honor’s Poster Fair held in the Psychology Building Atrium in April</a:t>
            </a:r>
          </a:p>
          <a:p>
            <a:pPr eaLnBrk="1" hangingPunct="1">
              <a:lnSpc>
                <a:spcPct val="90000"/>
              </a:lnSpc>
              <a:buFontTx/>
              <a:buChar char="-"/>
              <a:defRPr/>
            </a:pPr>
            <a:endParaRPr lang="en-US" altLang="en-US" sz="2400" dirty="0">
              <a:solidFill>
                <a:srgbClr val="000000"/>
              </a:solidFill>
              <a:latin typeface="Comic Sans MS" pitchFamily="66" charset="0"/>
              <a:ea typeface="ＭＳ Ｐゴシック" pitchFamily="34" charset="-128"/>
            </a:endParaRPr>
          </a:p>
          <a:p>
            <a:pPr eaLnBrk="1" hangingPunct="1">
              <a:lnSpc>
                <a:spcPct val="90000"/>
              </a:lnSpc>
              <a:buFontTx/>
              <a:buNone/>
              <a:defRPr/>
            </a:pPr>
            <a:r>
              <a:rPr lang="en-US" altLang="en-US" sz="2400" dirty="0">
                <a:solidFill>
                  <a:srgbClr val="000000"/>
                </a:solidFill>
                <a:latin typeface="Comic Sans MS" pitchFamily="66" charset="0"/>
                <a:ea typeface="ＭＳ Ｐゴシック" pitchFamily="34" charset="-128"/>
              </a:rPr>
              <a:t>- </a:t>
            </a:r>
            <a:r>
              <a:rPr lang="en-US" altLang="en-US" sz="2400" b="1" dirty="0">
                <a:solidFill>
                  <a:srgbClr val="000000"/>
                </a:solidFill>
                <a:latin typeface="Comic Sans MS" pitchFamily="66" charset="0"/>
                <a:ea typeface="ＭＳ Ｐゴシック" pitchFamily="34" charset="-128"/>
              </a:rPr>
              <a:t>Turn in the final version of your thesis by April 15</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a:extLst>
              <a:ext uri="{FF2B5EF4-FFF2-40B4-BE49-F238E27FC236}">
                <a16:creationId xmlns:a16="http://schemas.microsoft.com/office/drawing/2014/main" id="{B0119886-BB1E-CD58-AE1E-680265D20E96}"/>
              </a:ext>
            </a:extLst>
          </p:cNvPr>
          <p:cNvSpPr>
            <a:spLocks noGrp="1" noChangeArrowheads="1"/>
          </p:cNvSpPr>
          <p:nvPr>
            <p:ph type="title"/>
          </p:nvPr>
        </p:nvSpPr>
        <p:spPr>
          <a:xfrm>
            <a:off x="457200" y="0"/>
            <a:ext cx="8229600" cy="762000"/>
          </a:xfrm>
        </p:spPr>
        <p:txBody>
          <a:bodyPr/>
          <a:lstStyle/>
          <a:p>
            <a:pPr eaLnBrk="1" hangingPunct="1"/>
            <a:r>
              <a:rPr lang="en-US" altLang="en-US" sz="4000" b="1" dirty="0">
                <a:solidFill>
                  <a:srgbClr val="000000"/>
                </a:solidFill>
                <a:latin typeface="Comic Sans MS" panose="030F0702030302020204" pitchFamily="66" charset="0"/>
                <a:ea typeface="ＭＳ Ｐゴシック" panose="020B0600070205080204" pitchFamily="34" charset="-128"/>
              </a:rPr>
              <a:t>Distinction in Psychology</a:t>
            </a:r>
            <a:endParaRPr lang="en-US" altLang="en-US" sz="4000" dirty="0">
              <a:ea typeface="ＭＳ Ｐゴシック" panose="020B0600070205080204" pitchFamily="34" charset="-128"/>
            </a:endParaRPr>
          </a:p>
        </p:txBody>
      </p:sp>
      <p:sp>
        <p:nvSpPr>
          <p:cNvPr id="25602" name="Content Placeholder 2">
            <a:extLst>
              <a:ext uri="{FF2B5EF4-FFF2-40B4-BE49-F238E27FC236}">
                <a16:creationId xmlns:a16="http://schemas.microsoft.com/office/drawing/2014/main" id="{52E4BC66-F560-3684-7B4C-419A686D8CD1}"/>
              </a:ext>
            </a:extLst>
          </p:cNvPr>
          <p:cNvSpPr>
            <a:spLocks noGrp="1" noChangeArrowheads="1"/>
          </p:cNvSpPr>
          <p:nvPr>
            <p:ph idx="1"/>
          </p:nvPr>
        </p:nvSpPr>
        <p:spPr>
          <a:xfrm>
            <a:off x="228600" y="914400"/>
            <a:ext cx="8686800" cy="5105400"/>
          </a:xfrm>
        </p:spPr>
        <p:txBody>
          <a:bodyPr>
            <a:normAutofit fontScale="92500" lnSpcReduction="20000"/>
          </a:bodyPr>
          <a:lstStyle/>
          <a:p>
            <a:pPr eaLnBrk="1" hangingPunct="1">
              <a:buFontTx/>
              <a:buNone/>
            </a:pPr>
            <a:r>
              <a:rPr lang="en-US" altLang="en-US" sz="2800" dirty="0">
                <a:latin typeface="Comic Sans MS" panose="030F0702030302020204" pitchFamily="66" charset="0"/>
                <a:ea typeface="ＭＳ Ｐゴシック" panose="020B0600070205080204" pitchFamily="34" charset="-128"/>
              </a:rPr>
              <a:t>	Submission of a Bachelor’s Thesis provides students an opportunity to receive distinction.</a:t>
            </a:r>
          </a:p>
          <a:p>
            <a:pPr eaLnBrk="1" hangingPunct="1">
              <a:buFontTx/>
              <a:buNone/>
            </a:pPr>
            <a:endParaRPr lang="en-US" altLang="en-US" sz="1400" dirty="0">
              <a:latin typeface="Comic Sans MS" panose="030F0702030302020204" pitchFamily="66" charset="0"/>
              <a:ea typeface="ＭＳ Ｐゴシック" panose="020B0600070205080204" pitchFamily="34" charset="-128"/>
            </a:endParaRPr>
          </a:p>
          <a:p>
            <a:pPr eaLnBrk="1" hangingPunct="1">
              <a:buFontTx/>
              <a:buAutoNum type="arabicPeriod"/>
            </a:pPr>
            <a:r>
              <a:rPr lang="en-US" altLang="en-US" sz="2800" dirty="0">
                <a:latin typeface="Comic Sans MS" panose="030F0702030302020204" pitchFamily="66" charset="0"/>
                <a:ea typeface="ＭＳ Ｐゴシック" panose="020B0600070205080204" pitchFamily="34" charset="-128"/>
              </a:rPr>
              <a:t>Psychology Honors Program</a:t>
            </a:r>
          </a:p>
          <a:p>
            <a:pPr marL="914400" lvl="1" indent="-514350" eaLnBrk="1" hangingPunct="1"/>
            <a:r>
              <a:rPr lang="en-US" altLang="en-US" sz="2400" dirty="0">
                <a:latin typeface="Comic Sans MS" panose="030F0702030302020204" pitchFamily="66" charset="0"/>
                <a:ea typeface="ＭＳ Ｐゴシック" panose="020B0600070205080204" pitchFamily="34" charset="-128"/>
              </a:rPr>
              <a:t>Graduate with High or Highest Distinction</a:t>
            </a:r>
          </a:p>
          <a:p>
            <a:pPr marL="1314450" lvl="2" indent="-514350" eaLnBrk="1" hangingPunct="1"/>
            <a:r>
              <a:rPr lang="en-US" altLang="en-US" sz="2000" dirty="0">
                <a:latin typeface="Comic Sans MS" panose="030F0702030302020204" pitchFamily="66" charset="0"/>
                <a:ea typeface="ＭＳ Ｐゴシック" panose="020B0600070205080204" pitchFamily="34" charset="-128"/>
              </a:rPr>
              <a:t>GPA ≥ 3.5 = Highest; GPA ≥ 3.0 = High</a:t>
            </a:r>
          </a:p>
          <a:p>
            <a:pPr eaLnBrk="1" hangingPunct="1">
              <a:buFontTx/>
              <a:buAutoNum type="arabicPeriod"/>
            </a:pPr>
            <a:r>
              <a:rPr lang="en-US" altLang="en-US" sz="2800" dirty="0">
                <a:latin typeface="Comic Sans MS" panose="030F0702030302020204" pitchFamily="66" charset="0"/>
                <a:ea typeface="ＭＳ Ｐゴシック" panose="020B0600070205080204" pitchFamily="34" charset="-128"/>
              </a:rPr>
              <a:t> Advanced Research in Psychology (PSYC 494)</a:t>
            </a:r>
          </a:p>
          <a:p>
            <a:pPr marL="914400" lvl="1" indent="-514350" eaLnBrk="1" hangingPunct="1"/>
            <a:r>
              <a:rPr lang="en-US" altLang="en-US" sz="2400" dirty="0">
                <a:latin typeface="Comic Sans MS" panose="030F0702030302020204" pitchFamily="66" charset="0"/>
                <a:ea typeface="ＭＳ Ｐゴシック" panose="020B0600070205080204" pitchFamily="34" charset="-128"/>
              </a:rPr>
              <a:t>3 semesters of continuous research beginning no later than junior year</a:t>
            </a:r>
          </a:p>
          <a:p>
            <a:pPr marL="914400" lvl="1" indent="-514350" eaLnBrk="1" hangingPunct="1"/>
            <a:r>
              <a:rPr lang="en-US" altLang="en-US" sz="2400" dirty="0">
                <a:latin typeface="Comic Sans MS" panose="030F0702030302020204" pitchFamily="66" charset="0"/>
                <a:ea typeface="ＭＳ Ｐゴシック" panose="020B0600070205080204" pitchFamily="34" charset="-128"/>
              </a:rPr>
              <a:t>Must be enrolled in PSYC 494 when writing thesis</a:t>
            </a:r>
          </a:p>
          <a:p>
            <a:pPr marL="914400" lvl="1" indent="-514350" eaLnBrk="1" hangingPunct="1"/>
            <a:r>
              <a:rPr lang="en-US" altLang="en-US" sz="2400" dirty="0">
                <a:latin typeface="Comic Sans MS" panose="030F0702030302020204" pitchFamily="66" charset="0"/>
                <a:ea typeface="ＭＳ Ｐゴシック" panose="020B0600070205080204" pitchFamily="34" charset="-128"/>
              </a:rPr>
              <a:t>Eligible for Distinction (GPA ≥ 3.0)</a:t>
            </a:r>
          </a:p>
          <a:p>
            <a:pPr marL="914400" lvl="1" indent="-514350" eaLnBrk="1" hangingPunct="1"/>
            <a:r>
              <a:rPr lang="en-US" altLang="en-US" sz="2400" u="sng" dirty="0">
                <a:latin typeface="Comic Sans MS" panose="030F0702030302020204" pitchFamily="66" charset="0"/>
                <a:ea typeface="ＭＳ Ｐゴシック" panose="020B0600070205080204" pitchFamily="34" charset="-128"/>
              </a:rPr>
              <a:t>Optional</a:t>
            </a:r>
            <a:r>
              <a:rPr lang="en-US" altLang="en-US" sz="2400" dirty="0">
                <a:latin typeface="Comic Sans MS" panose="030F0702030302020204" pitchFamily="66" charset="0"/>
                <a:ea typeface="ＭＳ Ｐゴシック" panose="020B0600070205080204" pitchFamily="34" charset="-128"/>
              </a:rPr>
              <a:t>: co-enrollment in PSYC 492 – Capstone Undergraduate Research</a:t>
            </a:r>
          </a:p>
          <a:p>
            <a:pPr marL="1314450" lvl="2" indent="-514350" eaLnBrk="1" hangingPunct="1"/>
            <a:r>
              <a:rPr lang="en-US" altLang="en-US" sz="2000" dirty="0">
                <a:latin typeface="Comic Sans MS" panose="030F0702030302020204" pitchFamily="66" charset="0"/>
                <a:ea typeface="ＭＳ Ｐゴシック" panose="020B0600070205080204" pitchFamily="34" charset="-128"/>
              </a:rPr>
              <a:t>two-semester course taken during your senior year (FA and SP)</a:t>
            </a:r>
          </a:p>
          <a:p>
            <a:pPr marL="1314450" lvl="2" indent="-514350" eaLnBrk="1" hangingPunct="1"/>
            <a:r>
              <a:rPr lang="en-US" altLang="en-US" sz="1500" dirty="0">
                <a:latin typeface="Comic Sans MS" panose="030F0702030302020204" pitchFamily="66" charset="0"/>
                <a:ea typeface="ＭＳ Ｐゴシック" panose="020B0600070205080204" pitchFamily="34" charset="-128"/>
                <a:hlinkClick r:id="rId2"/>
              </a:rPr>
              <a:t>https://psychology.illinois.edu/research/undergraduate-research-opportunities/psyc-492-capstone-undergraduate-research</a:t>
            </a:r>
            <a:r>
              <a:rPr lang="en-US" altLang="en-US" sz="1500" dirty="0">
                <a:latin typeface="Comic Sans MS" panose="030F0702030302020204" pitchFamily="66" charset="0"/>
                <a:ea typeface="ＭＳ Ｐゴシック" panose="020B0600070205080204" pitchFamily="34" charset="-128"/>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a:extLst>
              <a:ext uri="{FF2B5EF4-FFF2-40B4-BE49-F238E27FC236}">
                <a16:creationId xmlns:a16="http://schemas.microsoft.com/office/drawing/2014/main" id="{A6A48AFF-34DD-A4C6-9AE1-93AAE7A8AFB3}"/>
              </a:ext>
            </a:extLst>
          </p:cNvPr>
          <p:cNvSpPr>
            <a:spLocks noGrp="1" noChangeArrowheads="1"/>
          </p:cNvSpPr>
          <p:nvPr>
            <p:ph type="title"/>
          </p:nvPr>
        </p:nvSpPr>
        <p:spPr/>
        <p:txBody>
          <a:bodyPr/>
          <a:lstStyle/>
          <a:p>
            <a:pPr eaLnBrk="1" hangingPunct="1"/>
            <a:r>
              <a:rPr lang="en-US" altLang="en-US" sz="4000" b="1">
                <a:solidFill>
                  <a:srgbClr val="000000"/>
                </a:solidFill>
                <a:latin typeface="Comic Sans MS" panose="030F0702030302020204" pitchFamily="66" charset="0"/>
                <a:ea typeface="ＭＳ Ｐゴシック" panose="020B0600070205080204" pitchFamily="34" charset="-128"/>
              </a:rPr>
              <a:t>Distinction in Psychology</a:t>
            </a:r>
            <a:endParaRPr lang="en-US" altLang="en-US" sz="4000">
              <a:ea typeface="ＭＳ Ｐゴシック" panose="020B0600070205080204" pitchFamily="34" charset="-128"/>
            </a:endParaRPr>
          </a:p>
        </p:txBody>
      </p:sp>
      <p:sp>
        <p:nvSpPr>
          <p:cNvPr id="26626" name="Content Placeholder 2">
            <a:extLst>
              <a:ext uri="{FF2B5EF4-FFF2-40B4-BE49-F238E27FC236}">
                <a16:creationId xmlns:a16="http://schemas.microsoft.com/office/drawing/2014/main" id="{1B70177B-ACA1-56E6-6A6D-27863DC0F6DB}"/>
              </a:ext>
            </a:extLst>
          </p:cNvPr>
          <p:cNvSpPr>
            <a:spLocks noGrp="1" noChangeArrowheads="1"/>
          </p:cNvSpPr>
          <p:nvPr>
            <p:ph idx="1"/>
          </p:nvPr>
        </p:nvSpPr>
        <p:spPr>
          <a:xfrm>
            <a:off x="762000" y="1371600"/>
            <a:ext cx="8001000" cy="4724400"/>
          </a:xfrm>
        </p:spPr>
        <p:txBody>
          <a:bodyPr/>
          <a:lstStyle/>
          <a:p>
            <a:pPr eaLnBrk="1" hangingPunct="1">
              <a:buFontTx/>
              <a:buNone/>
            </a:pPr>
            <a:r>
              <a:rPr lang="en-US" altLang="en-US" sz="2800" dirty="0">
                <a:latin typeface="Comic Sans MS" panose="030F0702030302020204" pitchFamily="66" charset="0"/>
                <a:ea typeface="ＭＳ Ｐゴシック" panose="020B0600070205080204" pitchFamily="34" charset="-128"/>
              </a:rPr>
              <a:t>Distinction in Psychology requires </a:t>
            </a:r>
          </a:p>
          <a:p>
            <a:pPr eaLnBrk="1" hangingPunct="1">
              <a:buFont typeface="Arial" panose="020B0604020202020204" pitchFamily="34" charset="0"/>
              <a:buAutoNum type="arabicPeriod"/>
            </a:pPr>
            <a:r>
              <a:rPr lang="en-US" altLang="en-US" sz="2800" dirty="0">
                <a:latin typeface="Comic Sans MS" panose="030F0702030302020204" pitchFamily="66" charset="0"/>
                <a:ea typeface="ＭＳ Ｐゴシック" panose="020B0600070205080204" pitchFamily="34" charset="-128"/>
              </a:rPr>
              <a:t>At least two semesters of research work in a lab</a:t>
            </a:r>
          </a:p>
          <a:p>
            <a:pPr eaLnBrk="1" hangingPunct="1">
              <a:buFont typeface="Arial" panose="020B0604020202020204" pitchFamily="34" charset="0"/>
              <a:buAutoNum type="arabicPeriod"/>
            </a:pPr>
            <a:r>
              <a:rPr lang="en-US" altLang="en-US" sz="2800" dirty="0">
                <a:latin typeface="Comic Sans MS" panose="030F0702030302020204" pitchFamily="66" charset="0"/>
                <a:ea typeface="ＭＳ Ｐゴシック" panose="020B0600070205080204" pitchFamily="34" charset="-128"/>
              </a:rPr>
              <a:t>Writing a formal Bachelor</a:t>
            </a:r>
            <a:r>
              <a:rPr lang="ja-JP" altLang="en-US" sz="2800" dirty="0">
                <a:latin typeface="Comic Sans MS" panose="030F0702030302020204" pitchFamily="66" charset="0"/>
                <a:ea typeface="ＭＳ Ｐゴシック" panose="020B0600070205080204" pitchFamily="34" charset="-128"/>
              </a:rPr>
              <a:t>’</a:t>
            </a:r>
            <a:r>
              <a:rPr lang="en-US" altLang="ja-JP" sz="2800" dirty="0">
                <a:latin typeface="Comic Sans MS" panose="030F0702030302020204" pitchFamily="66" charset="0"/>
                <a:ea typeface="ＭＳ Ｐゴシック" panose="020B0600070205080204" pitchFamily="34" charset="-128"/>
              </a:rPr>
              <a:t>s Thesis</a:t>
            </a:r>
          </a:p>
          <a:p>
            <a:pPr eaLnBrk="1" hangingPunct="1">
              <a:buFont typeface="Arial" panose="020B0604020202020204" pitchFamily="34" charset="0"/>
              <a:buAutoNum type="arabicPeriod"/>
            </a:pPr>
            <a:r>
              <a:rPr lang="en-US" altLang="en-US" sz="2800" dirty="0">
                <a:latin typeface="Comic Sans MS" panose="030F0702030302020204" pitchFamily="66" charset="0"/>
                <a:ea typeface="ＭＳ Ｐゴシック" panose="020B0600070205080204" pitchFamily="34" charset="-128"/>
              </a:rPr>
              <a:t>The thesis must be approved by your research advisor (via Letter of Support) and the Undergraduate Studies Committee</a:t>
            </a:r>
          </a:p>
          <a:p>
            <a:pPr eaLnBrk="1" hangingPunct="1">
              <a:buFont typeface="Arial" panose="020B0604020202020204" pitchFamily="34" charset="0"/>
              <a:buAutoNum type="arabicPeriod"/>
            </a:pPr>
            <a:r>
              <a:rPr lang="en-US" altLang="en-US" sz="2800" dirty="0">
                <a:latin typeface="Comic Sans MS" panose="030F0702030302020204" pitchFamily="66" charset="0"/>
                <a:ea typeface="ＭＳ Ｐゴシック" panose="020B0600070205080204" pitchFamily="34" charset="-128"/>
              </a:rPr>
              <a:t>Have at least a 3.0 GPA at the time of submission of the thesis</a:t>
            </a:r>
          </a:p>
          <a:p>
            <a:pPr eaLnBrk="1" hangingPunct="1">
              <a:buFont typeface="Arial" panose="020B0604020202020204" pitchFamily="34" charset="0"/>
              <a:buAutoNum type="arabicPeriod"/>
            </a:pPr>
            <a:r>
              <a:rPr lang="en-US" altLang="en-US" sz="2800" dirty="0">
                <a:latin typeface="Comic Sans MS" panose="030F0702030302020204" pitchFamily="66" charset="0"/>
                <a:ea typeface="ＭＳ Ｐゴシック" panose="020B0600070205080204" pitchFamily="34" charset="-128"/>
              </a:rPr>
              <a:t>Thesis submission deadline is </a:t>
            </a:r>
            <a:r>
              <a:rPr lang="en-US" altLang="en-US" sz="2800" b="1" u="sng" dirty="0">
                <a:latin typeface="Comic Sans MS" panose="030F0702030302020204" pitchFamily="66" charset="0"/>
                <a:ea typeface="ＭＳ Ｐゴシック" panose="020B0600070205080204" pitchFamily="34" charset="-128"/>
              </a:rPr>
              <a:t>firm</a:t>
            </a:r>
            <a:r>
              <a:rPr lang="en-US" altLang="en-US" sz="2800" dirty="0">
                <a:latin typeface="Comic Sans MS" panose="030F0702030302020204" pitchFamily="66" charset="0"/>
                <a:ea typeface="ＭＳ Ｐゴシック" panose="020B0600070205080204" pitchFamily="34" charset="-128"/>
              </a:rPr>
              <a:t> – April 15</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7772</TotalTime>
  <Words>988</Words>
  <Application>Microsoft Macintosh PowerPoint</Application>
  <PresentationFormat>On-screen Show (4:3)</PresentationFormat>
  <Paragraphs>118</Paragraphs>
  <Slides>9</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Comic Sans MS</vt:lpstr>
      <vt:lpstr>Default Design</vt:lpstr>
      <vt:lpstr>Honors Program in Psychology</vt:lpstr>
      <vt:lpstr>Why do the Honors Program? </vt:lpstr>
      <vt:lpstr>Along the way, you will:</vt:lpstr>
      <vt:lpstr>Honors Program in Psychology</vt:lpstr>
      <vt:lpstr>First semester (= Second semester of Junior year)</vt:lpstr>
      <vt:lpstr>Second Semester (= First semester of Senior year)</vt:lpstr>
      <vt:lpstr>Third Semester (= Second semester of Senior year)</vt:lpstr>
      <vt:lpstr>Distinction in Psychology</vt:lpstr>
      <vt:lpstr>Distinction in Psychology</vt:lpstr>
    </vt:vector>
  </TitlesOfParts>
  <Company>Hearing Research Laboratory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E. Wickesberg</dc:creator>
  <cp:lastModifiedBy>Gulley, Joshua M</cp:lastModifiedBy>
  <cp:revision>39</cp:revision>
  <dcterms:created xsi:type="dcterms:W3CDTF">2007-10-31T00:22:39Z</dcterms:created>
  <dcterms:modified xsi:type="dcterms:W3CDTF">2023-10-16T00:56:25Z</dcterms:modified>
</cp:coreProperties>
</file>