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7" r:id="rId2"/>
    <p:sldId id="258" r:id="rId3"/>
    <p:sldId id="259" r:id="rId4"/>
    <p:sldId id="266" r:id="rId5"/>
    <p:sldId id="260" r:id="rId6"/>
    <p:sldId id="261" r:id="rId7"/>
    <p:sldId id="262" r:id="rId8"/>
    <p:sldId id="263" r:id="rId9"/>
    <p:sldId id="264" r:id="rId10"/>
    <p:sldId id="267" r:id="rId11"/>
    <p:sldId id="268" r:id="rId12"/>
    <p:sldId id="269" r:id="rId13"/>
  </p:sldIdLst>
  <p:sldSz cx="9144000" cy="6858000" type="screen4x3"/>
  <p:notesSz cx="9144000" cy="6858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82849"/>
  </p:normalViewPr>
  <p:slideViewPr>
    <p:cSldViewPr>
      <p:cViewPr varScale="1">
        <p:scale>
          <a:sx n="72" d="100"/>
          <a:sy n="72" d="100"/>
        </p:scale>
        <p:origin x="2168"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A77968-EF17-4C41-865C-FBAF5ECE7EF0}"/>
              </a:ext>
            </a:extLst>
          </p:cNvPr>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 name="Date Placeholder 2">
            <a:extLst>
              <a:ext uri="{FF2B5EF4-FFF2-40B4-BE49-F238E27FC236}">
                <a16:creationId xmlns:a16="http://schemas.microsoft.com/office/drawing/2014/main" id="{CB2A0F56-6365-B749-807C-099255AECBD4}"/>
              </a:ext>
            </a:extLst>
          </p:cNvPr>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DD12F02A-C664-4301-9821-44C7E66596F1}" type="datetimeFigureOut">
              <a:rPr lang="en-US" altLang="en-US"/>
              <a:pPr>
                <a:defRPr/>
              </a:pPr>
              <a:t>10/14/26</a:t>
            </a:fld>
            <a:endParaRPr lang="en-US" altLang="en-US"/>
          </a:p>
        </p:txBody>
      </p:sp>
      <p:sp>
        <p:nvSpPr>
          <p:cNvPr id="4" name="Footer Placeholder 3">
            <a:extLst>
              <a:ext uri="{FF2B5EF4-FFF2-40B4-BE49-F238E27FC236}">
                <a16:creationId xmlns:a16="http://schemas.microsoft.com/office/drawing/2014/main" id="{118255DB-97C3-E044-BBA1-D69F5F88EB52}"/>
              </a:ext>
            </a:extLst>
          </p:cNvPr>
          <p:cNvSpPr>
            <a:spLocks noGrp="1"/>
          </p:cNvSpPr>
          <p:nvPr>
            <p:ph type="ftr" sz="quarter" idx="2"/>
          </p:nvPr>
        </p:nvSpPr>
        <p:spPr>
          <a:xfrm>
            <a:off x="0" y="6513513"/>
            <a:ext cx="3962400" cy="3429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5" name="Slide Number Placeholder 4">
            <a:extLst>
              <a:ext uri="{FF2B5EF4-FFF2-40B4-BE49-F238E27FC236}">
                <a16:creationId xmlns:a16="http://schemas.microsoft.com/office/drawing/2014/main" id="{E3973E2C-9B35-4849-B5A0-3DFF98D2324D}"/>
              </a:ext>
            </a:extLst>
          </p:cNvPr>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E09A8580-A41C-476C-84D3-337A9C61FFE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FE5827-1155-9041-ADCB-05DBB3A57BA6}"/>
              </a:ext>
            </a:extLst>
          </p:cNvPr>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 name="Date Placeholder 2">
            <a:extLst>
              <a:ext uri="{FF2B5EF4-FFF2-40B4-BE49-F238E27FC236}">
                <a16:creationId xmlns:a16="http://schemas.microsoft.com/office/drawing/2014/main" id="{3F38713B-9864-FD4F-9DAB-035FA1F14824}"/>
              </a:ext>
            </a:extLst>
          </p:cNvPr>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6CCC50EF-680F-4E91-820E-66465FC9FDA4}" type="datetimeFigureOut">
              <a:rPr lang="en-US" altLang="en-US"/>
              <a:pPr>
                <a:defRPr/>
              </a:pPr>
              <a:t>10/14/26</a:t>
            </a:fld>
            <a:endParaRPr lang="en-US" altLang="en-US"/>
          </a:p>
        </p:txBody>
      </p:sp>
      <p:sp>
        <p:nvSpPr>
          <p:cNvPr id="4" name="Slide Image Placeholder 3">
            <a:extLst>
              <a:ext uri="{FF2B5EF4-FFF2-40B4-BE49-F238E27FC236}">
                <a16:creationId xmlns:a16="http://schemas.microsoft.com/office/drawing/2014/main" id="{90E4F483-C629-1146-AA23-8CEC9E112415}"/>
              </a:ext>
            </a:extLst>
          </p:cNvPr>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27FE599-27EA-3D48-B84C-A00EEB06C257}"/>
              </a:ext>
            </a:extLst>
          </p:cNvPr>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EAE030B-079C-D141-8D4E-E2AA681165DC}"/>
              </a:ext>
            </a:extLst>
          </p:cNvPr>
          <p:cNvSpPr>
            <a:spLocks noGrp="1"/>
          </p:cNvSpPr>
          <p:nvPr>
            <p:ph type="ftr" sz="quarter" idx="4"/>
          </p:nvPr>
        </p:nvSpPr>
        <p:spPr>
          <a:xfrm>
            <a:off x="0" y="6513513"/>
            <a:ext cx="3962400" cy="3429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 name="Slide Number Placeholder 6">
            <a:extLst>
              <a:ext uri="{FF2B5EF4-FFF2-40B4-BE49-F238E27FC236}">
                <a16:creationId xmlns:a16="http://schemas.microsoft.com/office/drawing/2014/main" id="{2AA62A4F-1262-7047-BEC1-2ABDD8A8C9E2}"/>
              </a:ext>
            </a:extLst>
          </p:cNvPr>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50A0327-3DC9-4333-8232-0D6A8A5A83E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50AF9BE0-D067-AD2E-B32E-DB4B8569E4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AED0DBED-A290-41CC-AF75-739228206F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7" name="Slide Number Placeholder 3">
            <a:extLst>
              <a:ext uri="{FF2B5EF4-FFF2-40B4-BE49-F238E27FC236}">
                <a16:creationId xmlns:a16="http://schemas.microsoft.com/office/drawing/2014/main" id="{39894023-105F-3B73-B7AE-24559B5C34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BDC932-7A39-45AA-B00E-6816CE4A6F71}"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a:extLst>
              <a:ext uri="{FF2B5EF4-FFF2-40B4-BE49-F238E27FC236}">
                <a16:creationId xmlns:a16="http://schemas.microsoft.com/office/drawing/2014/main" id="{50AF9BE0-D067-AD2E-B32E-DB4B8569E4F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a:extLst>
              <a:ext uri="{FF2B5EF4-FFF2-40B4-BE49-F238E27FC236}">
                <a16:creationId xmlns:a16="http://schemas.microsoft.com/office/drawing/2014/main" id="{AED0DBED-A290-41CC-AF75-739228206F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*Exceptions to the 3.5 GPA requirement may be granted at the discretion of the program director.</a:t>
            </a:r>
          </a:p>
        </p:txBody>
      </p:sp>
      <p:sp>
        <p:nvSpPr>
          <p:cNvPr id="16387" name="Slide Number Placeholder 3">
            <a:extLst>
              <a:ext uri="{FF2B5EF4-FFF2-40B4-BE49-F238E27FC236}">
                <a16:creationId xmlns:a16="http://schemas.microsoft.com/office/drawing/2014/main" id="{39894023-105F-3B73-B7AE-24559B5C345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BDC932-7A39-45AA-B00E-6816CE4A6F71}" type="slidenum">
              <a:rPr lang="en-US" altLang="en-US"/>
              <a:pPr/>
              <a:t>4</a:t>
            </a:fld>
            <a:endParaRPr lang="en-US" altLang="en-US"/>
          </a:p>
        </p:txBody>
      </p:sp>
    </p:spTree>
    <p:extLst>
      <p:ext uri="{BB962C8B-B14F-4D97-AF65-F5344CB8AC3E}">
        <p14:creationId xmlns:p14="http://schemas.microsoft.com/office/powerpoint/2010/main" val="4243813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a:extLst>
              <a:ext uri="{FF2B5EF4-FFF2-40B4-BE49-F238E27FC236}">
                <a16:creationId xmlns:a16="http://schemas.microsoft.com/office/drawing/2014/main" id="{74F000ED-0D2A-65B0-D4E6-758BF4F858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a:extLst>
              <a:ext uri="{FF2B5EF4-FFF2-40B4-BE49-F238E27FC236}">
                <a16:creationId xmlns:a16="http://schemas.microsoft.com/office/drawing/2014/main" id="{995D1AC3-7DAD-851D-C670-290624E67C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PSYC 398 is taught by the Honors Program Coordinator.  It deals with the nature of scientific inquiry, with research strategies and general methodology in psychological research, and with the development and testing of theory.  PSYC 494 is taken with an individual faculty member who has agree to supervise the honors student’s work.</a:t>
            </a:r>
          </a:p>
        </p:txBody>
      </p:sp>
      <p:sp>
        <p:nvSpPr>
          <p:cNvPr id="20483" name="Slide Number Placeholder 3">
            <a:extLst>
              <a:ext uri="{FF2B5EF4-FFF2-40B4-BE49-F238E27FC236}">
                <a16:creationId xmlns:a16="http://schemas.microsoft.com/office/drawing/2014/main" id="{296DEBD9-B865-5D7F-9F17-E9221B44027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1147D4F-A539-4F45-861E-510C414AEA40}" type="slidenum">
              <a:rPr lang="en-US" altLang="en-US"/>
              <a:pPr/>
              <a:t>5</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418609F8-714B-8B2C-3D31-55549473EF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1A7D8B45-A23C-0D92-2F54-433CFDF202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PSYC 498 emphasizes the history of psychological inquiry and also deals with questions of careers in psychology (applications to graduate schools, professional standards of publication, </a:t>
            </a:r>
          </a:p>
        </p:txBody>
      </p:sp>
      <p:sp>
        <p:nvSpPr>
          <p:cNvPr id="22531" name="Slide Number Placeholder 3">
            <a:extLst>
              <a:ext uri="{FF2B5EF4-FFF2-40B4-BE49-F238E27FC236}">
                <a16:creationId xmlns:a16="http://schemas.microsoft.com/office/drawing/2014/main" id="{6E657BB5-1B8A-4A30-5881-80BD6306EE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D5F5F13-A3EB-46D7-B680-96C4CBD84B61}" type="slidenum">
              <a:rPr lang="en-US" altLang="en-US"/>
              <a:pPr/>
              <a:t>6</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DC7955A7-FCB3-11D0-14DA-B24E0D1722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1D71D17C-5495-88EB-FEE0-D5E8F6C8848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4579" name="Slide Number Placeholder 3">
            <a:extLst>
              <a:ext uri="{FF2B5EF4-FFF2-40B4-BE49-F238E27FC236}">
                <a16:creationId xmlns:a16="http://schemas.microsoft.com/office/drawing/2014/main" id="{355804C1-AB43-9371-7D58-88DAA0D194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1D20CAB-0D27-402F-AB6A-9C7CAC11B7F9}" type="slidenum">
              <a:rPr lang="en-US" altLang="en-US"/>
              <a:pPr/>
              <a:t>7</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A106036-1C94-073D-85A8-E4DFEA006C9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F803631-BC6F-1417-FB25-804E63B2CE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131D535-DA16-FCF0-9D34-396CD859AA3B}"/>
              </a:ext>
            </a:extLst>
          </p:cNvPr>
          <p:cNvSpPr>
            <a:spLocks noGrp="1" noChangeArrowheads="1"/>
          </p:cNvSpPr>
          <p:nvPr>
            <p:ph type="sldNum" sz="quarter" idx="12"/>
          </p:nvPr>
        </p:nvSpPr>
        <p:spPr>
          <a:ln/>
        </p:spPr>
        <p:txBody>
          <a:bodyPr/>
          <a:lstStyle>
            <a:lvl1pPr>
              <a:defRPr/>
            </a:lvl1pPr>
          </a:lstStyle>
          <a:p>
            <a:fld id="{6560DC68-FAE7-4F0C-BC7F-0F495A662881}" type="slidenum">
              <a:rPr lang="en-US" altLang="en-US"/>
              <a:pPr/>
              <a:t>‹#›</a:t>
            </a:fld>
            <a:endParaRPr lang="en-US" altLang="en-US"/>
          </a:p>
        </p:txBody>
      </p:sp>
    </p:spTree>
    <p:extLst>
      <p:ext uri="{BB962C8B-B14F-4D97-AF65-F5344CB8AC3E}">
        <p14:creationId xmlns:p14="http://schemas.microsoft.com/office/powerpoint/2010/main" val="1482378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7BB093-C8E4-261D-3B53-C7F076E5A0B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88900C-5E10-C0BD-C216-A380B1A07A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C30F7F5-7778-4F03-AFDA-90355ACCD7BC}"/>
              </a:ext>
            </a:extLst>
          </p:cNvPr>
          <p:cNvSpPr>
            <a:spLocks noGrp="1" noChangeArrowheads="1"/>
          </p:cNvSpPr>
          <p:nvPr>
            <p:ph type="sldNum" sz="quarter" idx="12"/>
          </p:nvPr>
        </p:nvSpPr>
        <p:spPr>
          <a:ln/>
        </p:spPr>
        <p:txBody>
          <a:bodyPr/>
          <a:lstStyle>
            <a:lvl1pPr>
              <a:defRPr/>
            </a:lvl1pPr>
          </a:lstStyle>
          <a:p>
            <a:fld id="{758961F7-C36B-4755-8D21-2EC829C58D5F}" type="slidenum">
              <a:rPr lang="en-US" altLang="en-US"/>
              <a:pPr/>
              <a:t>‹#›</a:t>
            </a:fld>
            <a:endParaRPr lang="en-US" altLang="en-US"/>
          </a:p>
        </p:txBody>
      </p:sp>
    </p:spTree>
    <p:extLst>
      <p:ext uri="{BB962C8B-B14F-4D97-AF65-F5344CB8AC3E}">
        <p14:creationId xmlns:p14="http://schemas.microsoft.com/office/powerpoint/2010/main" val="4067968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5062606-7530-8069-F6E3-D1B587EC8D4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1B1BB7B-D95A-9E60-096F-64E3CED048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6B2C0C0-2E96-D3C3-346F-7DA3D8577B4A}"/>
              </a:ext>
            </a:extLst>
          </p:cNvPr>
          <p:cNvSpPr>
            <a:spLocks noGrp="1" noChangeArrowheads="1"/>
          </p:cNvSpPr>
          <p:nvPr>
            <p:ph type="sldNum" sz="quarter" idx="12"/>
          </p:nvPr>
        </p:nvSpPr>
        <p:spPr>
          <a:ln/>
        </p:spPr>
        <p:txBody>
          <a:bodyPr/>
          <a:lstStyle>
            <a:lvl1pPr>
              <a:defRPr/>
            </a:lvl1pPr>
          </a:lstStyle>
          <a:p>
            <a:fld id="{575B5DB6-31C3-49F5-A7A8-F53C718356E4}" type="slidenum">
              <a:rPr lang="en-US" altLang="en-US"/>
              <a:pPr/>
              <a:t>‹#›</a:t>
            </a:fld>
            <a:endParaRPr lang="en-US" altLang="en-US"/>
          </a:p>
        </p:txBody>
      </p:sp>
    </p:spTree>
    <p:extLst>
      <p:ext uri="{BB962C8B-B14F-4D97-AF65-F5344CB8AC3E}">
        <p14:creationId xmlns:p14="http://schemas.microsoft.com/office/powerpoint/2010/main" val="3170686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FD2F8AD-2CD9-CFED-EE00-815B568D63E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8D3D4ED-FE7D-A3BA-EDF3-55BF02DD45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E7F277B-2B51-7F4D-C11E-0FE143DE01C8}"/>
              </a:ext>
            </a:extLst>
          </p:cNvPr>
          <p:cNvSpPr>
            <a:spLocks noGrp="1" noChangeArrowheads="1"/>
          </p:cNvSpPr>
          <p:nvPr>
            <p:ph type="sldNum" sz="quarter" idx="12"/>
          </p:nvPr>
        </p:nvSpPr>
        <p:spPr>
          <a:ln/>
        </p:spPr>
        <p:txBody>
          <a:bodyPr/>
          <a:lstStyle>
            <a:lvl1pPr>
              <a:defRPr/>
            </a:lvl1pPr>
          </a:lstStyle>
          <a:p>
            <a:fld id="{EFD46037-A104-4EFF-A9A9-641209097051}" type="slidenum">
              <a:rPr lang="en-US" altLang="en-US"/>
              <a:pPr/>
              <a:t>‹#›</a:t>
            </a:fld>
            <a:endParaRPr lang="en-US" altLang="en-US"/>
          </a:p>
        </p:txBody>
      </p:sp>
    </p:spTree>
    <p:extLst>
      <p:ext uri="{BB962C8B-B14F-4D97-AF65-F5344CB8AC3E}">
        <p14:creationId xmlns:p14="http://schemas.microsoft.com/office/powerpoint/2010/main" val="2694897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C9708FC-A1CB-E576-C0B5-4E906213242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50719C4-1A12-3A08-07E4-F92CB42F80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B6668D2-160D-DB05-2EE5-FE449921A8BD}"/>
              </a:ext>
            </a:extLst>
          </p:cNvPr>
          <p:cNvSpPr>
            <a:spLocks noGrp="1" noChangeArrowheads="1"/>
          </p:cNvSpPr>
          <p:nvPr>
            <p:ph type="sldNum" sz="quarter" idx="12"/>
          </p:nvPr>
        </p:nvSpPr>
        <p:spPr>
          <a:ln/>
        </p:spPr>
        <p:txBody>
          <a:bodyPr/>
          <a:lstStyle>
            <a:lvl1pPr>
              <a:defRPr/>
            </a:lvl1pPr>
          </a:lstStyle>
          <a:p>
            <a:fld id="{FC48C09D-3175-49ED-BD94-1291F1A05160}" type="slidenum">
              <a:rPr lang="en-US" altLang="en-US"/>
              <a:pPr/>
              <a:t>‹#›</a:t>
            </a:fld>
            <a:endParaRPr lang="en-US" altLang="en-US"/>
          </a:p>
        </p:txBody>
      </p:sp>
    </p:spTree>
    <p:extLst>
      <p:ext uri="{BB962C8B-B14F-4D97-AF65-F5344CB8AC3E}">
        <p14:creationId xmlns:p14="http://schemas.microsoft.com/office/powerpoint/2010/main" val="16446274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CEB2EEE-18E2-6D1A-73D8-F198B6C1F1B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2A098D4-D958-765B-4FA7-E96C84762B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B0E4399-5E8C-E827-8FD8-2EFFFD0C10EF}"/>
              </a:ext>
            </a:extLst>
          </p:cNvPr>
          <p:cNvSpPr>
            <a:spLocks noGrp="1" noChangeArrowheads="1"/>
          </p:cNvSpPr>
          <p:nvPr>
            <p:ph type="sldNum" sz="quarter" idx="12"/>
          </p:nvPr>
        </p:nvSpPr>
        <p:spPr>
          <a:ln/>
        </p:spPr>
        <p:txBody>
          <a:bodyPr/>
          <a:lstStyle>
            <a:lvl1pPr>
              <a:defRPr/>
            </a:lvl1pPr>
          </a:lstStyle>
          <a:p>
            <a:fld id="{C2C250BA-DDD2-4E6D-BA79-1E5A34C0478A}" type="slidenum">
              <a:rPr lang="en-US" altLang="en-US"/>
              <a:pPr/>
              <a:t>‹#›</a:t>
            </a:fld>
            <a:endParaRPr lang="en-US" altLang="en-US"/>
          </a:p>
        </p:txBody>
      </p:sp>
    </p:spTree>
    <p:extLst>
      <p:ext uri="{BB962C8B-B14F-4D97-AF65-F5344CB8AC3E}">
        <p14:creationId xmlns:p14="http://schemas.microsoft.com/office/powerpoint/2010/main" val="1471437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5C3BAEB-F28A-2632-4E9A-9471534A3E2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AD3772FA-928F-8E34-B5D9-1D674BCF09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F0F23B0-80D7-9DD9-3BFD-FF4432AF3A18}"/>
              </a:ext>
            </a:extLst>
          </p:cNvPr>
          <p:cNvSpPr>
            <a:spLocks noGrp="1" noChangeArrowheads="1"/>
          </p:cNvSpPr>
          <p:nvPr>
            <p:ph type="sldNum" sz="quarter" idx="12"/>
          </p:nvPr>
        </p:nvSpPr>
        <p:spPr>
          <a:ln/>
        </p:spPr>
        <p:txBody>
          <a:bodyPr/>
          <a:lstStyle>
            <a:lvl1pPr>
              <a:defRPr/>
            </a:lvl1pPr>
          </a:lstStyle>
          <a:p>
            <a:fld id="{8C4EFB33-C2B3-4932-8B1A-AD635A131420}" type="slidenum">
              <a:rPr lang="en-US" altLang="en-US"/>
              <a:pPr/>
              <a:t>‹#›</a:t>
            </a:fld>
            <a:endParaRPr lang="en-US" altLang="en-US"/>
          </a:p>
        </p:txBody>
      </p:sp>
    </p:spTree>
    <p:extLst>
      <p:ext uri="{BB962C8B-B14F-4D97-AF65-F5344CB8AC3E}">
        <p14:creationId xmlns:p14="http://schemas.microsoft.com/office/powerpoint/2010/main" val="884894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81FD7D9-DF52-E879-832B-C9DE20A570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2EC8931-13C6-BB4D-295A-88C991D27E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B76EB05-D413-EE5B-76B4-C0E5A85F879B}"/>
              </a:ext>
            </a:extLst>
          </p:cNvPr>
          <p:cNvSpPr>
            <a:spLocks noGrp="1" noChangeArrowheads="1"/>
          </p:cNvSpPr>
          <p:nvPr>
            <p:ph type="sldNum" sz="quarter" idx="12"/>
          </p:nvPr>
        </p:nvSpPr>
        <p:spPr>
          <a:ln/>
        </p:spPr>
        <p:txBody>
          <a:bodyPr/>
          <a:lstStyle>
            <a:lvl1pPr>
              <a:defRPr/>
            </a:lvl1pPr>
          </a:lstStyle>
          <a:p>
            <a:fld id="{0C0CBE5D-6B5A-4542-A7EE-97EFC1A88F6C}" type="slidenum">
              <a:rPr lang="en-US" altLang="en-US"/>
              <a:pPr/>
              <a:t>‹#›</a:t>
            </a:fld>
            <a:endParaRPr lang="en-US" altLang="en-US"/>
          </a:p>
        </p:txBody>
      </p:sp>
    </p:spTree>
    <p:extLst>
      <p:ext uri="{BB962C8B-B14F-4D97-AF65-F5344CB8AC3E}">
        <p14:creationId xmlns:p14="http://schemas.microsoft.com/office/powerpoint/2010/main" val="2448983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C0DF3E0-76DF-6D3E-5F84-0768EF850D1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C2953C2-D665-BC63-4BFA-376AB8336D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62AF728-01F5-0B08-87B9-4AD3008740D3}"/>
              </a:ext>
            </a:extLst>
          </p:cNvPr>
          <p:cNvSpPr>
            <a:spLocks noGrp="1" noChangeArrowheads="1"/>
          </p:cNvSpPr>
          <p:nvPr>
            <p:ph type="sldNum" sz="quarter" idx="12"/>
          </p:nvPr>
        </p:nvSpPr>
        <p:spPr>
          <a:ln/>
        </p:spPr>
        <p:txBody>
          <a:bodyPr/>
          <a:lstStyle>
            <a:lvl1pPr>
              <a:defRPr/>
            </a:lvl1pPr>
          </a:lstStyle>
          <a:p>
            <a:fld id="{9884A1DF-0C39-427F-9787-EF181A494B9B}" type="slidenum">
              <a:rPr lang="en-US" altLang="en-US"/>
              <a:pPr/>
              <a:t>‹#›</a:t>
            </a:fld>
            <a:endParaRPr lang="en-US" altLang="en-US"/>
          </a:p>
        </p:txBody>
      </p:sp>
    </p:spTree>
    <p:extLst>
      <p:ext uri="{BB962C8B-B14F-4D97-AF65-F5344CB8AC3E}">
        <p14:creationId xmlns:p14="http://schemas.microsoft.com/office/powerpoint/2010/main" val="4115566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F0F36A-0840-EAFC-5198-56DAB072837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9ABB258-616E-4357-BE00-3F4E3E641A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497B79-4885-8B22-D510-44A2E04AC604}"/>
              </a:ext>
            </a:extLst>
          </p:cNvPr>
          <p:cNvSpPr>
            <a:spLocks noGrp="1" noChangeArrowheads="1"/>
          </p:cNvSpPr>
          <p:nvPr>
            <p:ph type="sldNum" sz="quarter" idx="12"/>
          </p:nvPr>
        </p:nvSpPr>
        <p:spPr>
          <a:ln/>
        </p:spPr>
        <p:txBody>
          <a:bodyPr/>
          <a:lstStyle>
            <a:lvl1pPr>
              <a:defRPr/>
            </a:lvl1pPr>
          </a:lstStyle>
          <a:p>
            <a:fld id="{D127F835-2CA7-485F-A6DA-64A577CD4226}" type="slidenum">
              <a:rPr lang="en-US" altLang="en-US"/>
              <a:pPr/>
              <a:t>‹#›</a:t>
            </a:fld>
            <a:endParaRPr lang="en-US" altLang="en-US"/>
          </a:p>
        </p:txBody>
      </p:sp>
    </p:spTree>
    <p:extLst>
      <p:ext uri="{BB962C8B-B14F-4D97-AF65-F5344CB8AC3E}">
        <p14:creationId xmlns:p14="http://schemas.microsoft.com/office/powerpoint/2010/main" val="134765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6D1D449-BBE2-DD7D-491B-D01293F9FC9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59BC30-7128-86B0-E805-192F6B24EC9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0F8657A-1016-7C24-4036-0DA05AE0A033}"/>
              </a:ext>
            </a:extLst>
          </p:cNvPr>
          <p:cNvSpPr>
            <a:spLocks noGrp="1" noChangeArrowheads="1"/>
          </p:cNvSpPr>
          <p:nvPr>
            <p:ph type="sldNum" sz="quarter" idx="12"/>
          </p:nvPr>
        </p:nvSpPr>
        <p:spPr>
          <a:ln/>
        </p:spPr>
        <p:txBody>
          <a:bodyPr/>
          <a:lstStyle>
            <a:lvl1pPr>
              <a:defRPr/>
            </a:lvl1pPr>
          </a:lstStyle>
          <a:p>
            <a:fld id="{9CD10E64-BFB0-4C42-87FC-870BE1602E53}" type="slidenum">
              <a:rPr lang="en-US" altLang="en-US"/>
              <a:pPr/>
              <a:t>‹#›</a:t>
            </a:fld>
            <a:endParaRPr lang="en-US" altLang="en-US"/>
          </a:p>
        </p:txBody>
      </p:sp>
    </p:spTree>
    <p:extLst>
      <p:ext uri="{BB962C8B-B14F-4D97-AF65-F5344CB8AC3E}">
        <p14:creationId xmlns:p14="http://schemas.microsoft.com/office/powerpoint/2010/main" val="1094845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CC3B5FC-2CFC-3876-6B3B-1A3F79810A06}"/>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2D6CE3C-88A3-DE08-E723-AE236B74730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EB77A87-21C0-AD4C-AB58-0C484DED30F6}"/>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DDAB750D-2D3C-4145-9ED4-ECF8A30E9922}"/>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09272417-CBBA-6348-9AB0-5E4ABF5AC938}"/>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7B342123-44CB-4486-A32A-962DB906D7B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sychology.illinois.edu/research/undergraduate-research/bachelors-thesis" TargetMode="External"/><Relationship Id="rId2" Type="http://schemas.openxmlformats.org/officeDocument/2006/relationships/hyperlink" Target="https://psychology.illinois.edu/research/undergraduate-research-opportunities/psyc-492-capstone-undergraduate-research"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psychology.illinois.edu/directory/faculty"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sychology.illinois.edu/research/undergraduate-research/capstone-undergraduate-research-psyc-492-or-bcog-492" TargetMode="External"/><Relationship Id="rId2" Type="http://schemas.openxmlformats.org/officeDocument/2006/relationships/hyperlink" Target="https://psychology.illinois.edu/research/undergraduate-research/honors-program" TargetMode="External"/><Relationship Id="rId1" Type="http://schemas.openxmlformats.org/officeDocument/2006/relationships/slideLayout" Target="../slideLayouts/slideLayout2.xml"/><Relationship Id="rId4" Type="http://schemas.openxmlformats.org/officeDocument/2006/relationships/hyperlink" Target="https://psychology.illinois.edu/research/undergraduate-research/bachelors-thesi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bbv@illinois.edu" TargetMode="External"/><Relationship Id="rId2" Type="http://schemas.openxmlformats.org/officeDocument/2006/relationships/hyperlink" Target="mailto:dabriley@illinois.edu" TargetMode="External"/><Relationship Id="rId1" Type="http://schemas.openxmlformats.org/officeDocument/2006/relationships/slideLayout" Target="../slideLayouts/slideLayout2.xml"/><Relationship Id="rId4" Type="http://schemas.openxmlformats.org/officeDocument/2006/relationships/hyperlink" Target="mailto:jgulley@Illinoi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86168608-D780-CB39-26DC-E9C50BDB650E}"/>
              </a:ext>
            </a:extLst>
          </p:cNvPr>
          <p:cNvSpPr>
            <a:spLocks noGrp="1" noChangeArrowheads="1"/>
          </p:cNvSpPr>
          <p:nvPr>
            <p:ph type="title"/>
          </p:nvPr>
        </p:nvSpPr>
        <p:spPr/>
        <p:txBody>
          <a:bodyPr/>
          <a:lstStyle/>
          <a:p>
            <a:pPr eaLnBrk="1" hangingPunct="1"/>
            <a:r>
              <a:rPr lang="en-US" altLang="en-US" sz="3600" b="1" dirty="0">
                <a:solidFill>
                  <a:srgbClr val="000000"/>
                </a:solidFill>
                <a:ea typeface="ＭＳ Ｐゴシック" panose="020B0600070205080204" pitchFamily="34" charset="-128"/>
              </a:rPr>
              <a:t>Honors Program in Psychology</a:t>
            </a:r>
          </a:p>
        </p:txBody>
      </p:sp>
      <p:sp>
        <p:nvSpPr>
          <p:cNvPr id="15362" name="Rectangle 3">
            <a:extLst>
              <a:ext uri="{FF2B5EF4-FFF2-40B4-BE49-F238E27FC236}">
                <a16:creationId xmlns:a16="http://schemas.microsoft.com/office/drawing/2014/main" id="{415C85E3-5C1F-F0E2-A32A-5483A9EB50D7}"/>
              </a:ext>
            </a:extLst>
          </p:cNvPr>
          <p:cNvSpPr>
            <a:spLocks noGrp="1" noChangeArrowheads="1"/>
          </p:cNvSpPr>
          <p:nvPr>
            <p:ph type="body" idx="1"/>
          </p:nvPr>
        </p:nvSpPr>
        <p:spPr>
          <a:xfrm>
            <a:off x="457200" y="2362200"/>
            <a:ext cx="8229600" cy="2819400"/>
          </a:xfrm>
        </p:spPr>
        <p:txBody>
          <a:bodyPr/>
          <a:lstStyle/>
          <a:p>
            <a:pPr eaLnBrk="1" hangingPunct="1">
              <a:lnSpc>
                <a:spcPct val="80000"/>
              </a:lnSpc>
              <a:buFontTx/>
              <a:buNone/>
            </a:pPr>
            <a:r>
              <a:rPr lang="en-US" altLang="en-US" b="1" u="sng" dirty="0">
                <a:ea typeface="ＭＳ Ｐゴシック" panose="020B0600070205080204" pitchFamily="34" charset="-128"/>
              </a:rPr>
              <a:t>Goal of the Program</a:t>
            </a:r>
            <a:r>
              <a:rPr lang="en-US" altLang="en-US" b="1" dirty="0">
                <a:ea typeface="ＭＳ Ｐゴシック" panose="020B0600070205080204" pitchFamily="34" charset="-128"/>
              </a:rPr>
              <a:t>:</a:t>
            </a:r>
          </a:p>
          <a:p>
            <a:pPr eaLnBrk="1" hangingPunct="1">
              <a:lnSpc>
                <a:spcPct val="80000"/>
              </a:lnSpc>
              <a:buFontTx/>
              <a:buNone/>
            </a:pPr>
            <a:endParaRPr lang="en-US" altLang="en-US" dirty="0">
              <a:ea typeface="ＭＳ Ｐゴシック" panose="020B0600070205080204" pitchFamily="34" charset="-128"/>
            </a:endParaRPr>
          </a:p>
          <a:p>
            <a:pPr eaLnBrk="1" hangingPunct="1">
              <a:lnSpc>
                <a:spcPct val="80000"/>
              </a:lnSpc>
              <a:buFontTx/>
              <a:buNone/>
            </a:pPr>
            <a:r>
              <a:rPr lang="en-US" altLang="en-US" dirty="0">
                <a:ea typeface="ＭＳ Ｐゴシック" panose="020B0600070205080204" pitchFamily="34" charset="-128"/>
              </a:rPr>
              <a:t>To design, execute, &amp; write a research-based thesis in psychology/cognitive science, in an apprenticeship with a faculty advisor.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859E2EE5-71DD-CBBC-9C29-3FDB81132609}"/>
              </a:ext>
            </a:extLst>
          </p:cNvPr>
          <p:cNvSpPr>
            <a:spLocks noGrp="1" noChangeArrowheads="1"/>
          </p:cNvSpPr>
          <p:nvPr>
            <p:ph type="title"/>
          </p:nvPr>
        </p:nvSpPr>
        <p:spPr>
          <a:xfrm>
            <a:off x="457200" y="274638"/>
            <a:ext cx="8229600" cy="792162"/>
          </a:xfrm>
        </p:spPr>
        <p:txBody>
          <a:bodyPr/>
          <a:lstStyle/>
          <a:p>
            <a:pPr eaLnBrk="1" hangingPunct="1"/>
            <a:r>
              <a:rPr lang="en-US" altLang="en-US" sz="3600" b="1" dirty="0">
                <a:solidFill>
                  <a:srgbClr val="000000"/>
                </a:solidFill>
                <a:ea typeface="ＭＳ Ｐゴシック" panose="020B0600070205080204" pitchFamily="34" charset="-128"/>
              </a:rPr>
              <a:t>Why do the Honors Program?</a:t>
            </a:r>
            <a:r>
              <a:rPr lang="en-US" altLang="en-US" dirty="0">
                <a:ea typeface="ＭＳ Ｐゴシック" panose="020B0600070205080204" pitchFamily="34" charset="-128"/>
              </a:rPr>
              <a:t> </a:t>
            </a:r>
          </a:p>
        </p:txBody>
      </p:sp>
      <p:sp>
        <p:nvSpPr>
          <p:cNvPr id="17410" name="Rectangle 3">
            <a:extLst>
              <a:ext uri="{FF2B5EF4-FFF2-40B4-BE49-F238E27FC236}">
                <a16:creationId xmlns:a16="http://schemas.microsoft.com/office/drawing/2014/main" id="{7EE45A17-E731-9B42-2873-B6855B8208B8}"/>
              </a:ext>
            </a:extLst>
          </p:cNvPr>
          <p:cNvSpPr>
            <a:spLocks noGrp="1" noChangeArrowheads="1"/>
          </p:cNvSpPr>
          <p:nvPr>
            <p:ph type="body" idx="1"/>
          </p:nvPr>
        </p:nvSpPr>
        <p:spPr>
          <a:xfrm>
            <a:off x="457200" y="1371600"/>
            <a:ext cx="8382000" cy="5181600"/>
          </a:xfrm>
        </p:spPr>
        <p:txBody>
          <a:bodyPr/>
          <a:lstStyle/>
          <a:p>
            <a:pPr eaLnBrk="1" hangingPunct="1">
              <a:lnSpc>
                <a:spcPct val="80000"/>
              </a:lnSpc>
              <a:buFontTx/>
              <a:buNone/>
            </a:pPr>
            <a:r>
              <a:rPr lang="en-US" altLang="en-US" sz="2000" dirty="0">
                <a:solidFill>
                  <a:srgbClr val="000000"/>
                </a:solidFill>
                <a:ea typeface="ＭＳ Ｐゴシック" panose="020B0600070205080204" pitchFamily="34" charset="-128"/>
              </a:rPr>
              <a:t>1. To help you figure out whether you want to pursue research in psychology and/or cognitive science as your career.</a:t>
            </a:r>
          </a:p>
          <a:p>
            <a:pPr eaLnBrk="1" hangingPunct="1">
              <a:lnSpc>
                <a:spcPct val="80000"/>
              </a:lnSpc>
              <a:buFontTx/>
              <a:buNone/>
            </a:pPr>
            <a:endParaRPr lang="en-US" altLang="en-US" sz="2000" dirty="0">
              <a:solidFill>
                <a:srgbClr val="000000"/>
              </a:solidFill>
              <a:ea typeface="ＭＳ Ｐゴシック" panose="020B0600070205080204" pitchFamily="34" charset="-128"/>
            </a:endParaRPr>
          </a:p>
          <a:p>
            <a:pPr eaLnBrk="1" hangingPunct="1">
              <a:lnSpc>
                <a:spcPct val="80000"/>
              </a:lnSpc>
              <a:buFontTx/>
              <a:buNone/>
            </a:pPr>
            <a:r>
              <a:rPr lang="en-US" altLang="en-US" sz="2000" dirty="0">
                <a:solidFill>
                  <a:srgbClr val="000000"/>
                </a:solidFill>
                <a:ea typeface="ＭＳ Ｐゴシック" panose="020B0600070205080204" pitchFamily="34" charset="-128"/>
              </a:rPr>
              <a:t>2. To make a real contribution to psychological and cognitive sciences. Your work may even result in authorship on a scientific publication.</a:t>
            </a:r>
          </a:p>
          <a:p>
            <a:pPr eaLnBrk="1" hangingPunct="1">
              <a:lnSpc>
                <a:spcPct val="80000"/>
              </a:lnSpc>
              <a:buFontTx/>
              <a:buNone/>
            </a:pPr>
            <a:r>
              <a:rPr lang="en-US" altLang="en-US" sz="2000" dirty="0">
                <a:solidFill>
                  <a:srgbClr val="000000"/>
                </a:solidFill>
                <a:ea typeface="ＭＳ Ｐゴシック" panose="020B0600070205080204" pitchFamily="34" charset="-128"/>
              </a:rPr>
              <a:t>	</a:t>
            </a:r>
          </a:p>
          <a:p>
            <a:pPr eaLnBrk="1" hangingPunct="1">
              <a:lnSpc>
                <a:spcPct val="80000"/>
              </a:lnSpc>
              <a:buFontTx/>
              <a:buNone/>
            </a:pPr>
            <a:r>
              <a:rPr lang="en-US" altLang="en-US" sz="2000" dirty="0">
                <a:solidFill>
                  <a:srgbClr val="000000"/>
                </a:solidFill>
                <a:ea typeface="ＭＳ Ｐゴシック" panose="020B0600070205080204" pitchFamily="34" charset="-128"/>
              </a:rPr>
              <a:t>3. To get to know your advisor &amp; the course coordinator well enough that they can write you a detailed and strong letter of recommendation for graduate school or other career endeavor.</a:t>
            </a:r>
          </a:p>
          <a:p>
            <a:pPr marL="581025" indent="-123825" eaLnBrk="1" hangingPunct="1">
              <a:lnSpc>
                <a:spcPct val="80000"/>
              </a:lnSpc>
              <a:buFontTx/>
              <a:buNone/>
            </a:pPr>
            <a:endParaRPr lang="en-US" altLang="en-US" sz="2000" dirty="0">
              <a:solidFill>
                <a:srgbClr val="000000"/>
              </a:solidFill>
              <a:ea typeface="ＭＳ Ｐゴシック" panose="020B0600070205080204" pitchFamily="34" charset="-128"/>
            </a:endParaRPr>
          </a:p>
          <a:p>
            <a:pPr marL="581025" indent="-123825" eaLnBrk="1" hangingPunct="1">
              <a:lnSpc>
                <a:spcPct val="80000"/>
              </a:lnSpc>
              <a:buFontTx/>
              <a:buNone/>
            </a:pPr>
            <a:r>
              <a:rPr lang="en-US" altLang="en-US" sz="2000" dirty="0">
                <a:solidFill>
                  <a:srgbClr val="000000"/>
                </a:solidFill>
                <a:ea typeface="ＭＳ Ｐゴシック" panose="020B0600070205080204" pitchFamily="34" charset="-128"/>
              </a:rPr>
              <a:t>- </a:t>
            </a:r>
            <a:r>
              <a:rPr lang="en-US" altLang="en-US" sz="2000" u="sng" dirty="0">
                <a:solidFill>
                  <a:srgbClr val="000000"/>
                </a:solidFill>
                <a:ea typeface="ＭＳ Ｐゴシック" panose="020B0600070205080204" pitchFamily="34" charset="-128"/>
              </a:rPr>
              <a:t>Nothing</a:t>
            </a:r>
            <a:r>
              <a:rPr lang="en-US" altLang="en-US" sz="2000" dirty="0">
                <a:solidFill>
                  <a:srgbClr val="000000"/>
                </a:solidFill>
                <a:ea typeface="ＭＳ Ｐゴシック" panose="020B0600070205080204" pitchFamily="34" charset="-128"/>
              </a:rPr>
              <a:t> impresses grad &amp; professional school admissions committees more than letters from faculty who clearly know you well and who can write about how knowledgeable, capable and motivated you are!</a:t>
            </a:r>
          </a:p>
          <a:p>
            <a:pPr eaLnBrk="1" hangingPunct="1">
              <a:lnSpc>
                <a:spcPct val="80000"/>
              </a:lnSpc>
              <a:buFontTx/>
              <a:buNone/>
            </a:pPr>
            <a:endParaRPr lang="en-US" altLang="en-US" sz="2000" dirty="0">
              <a:solidFill>
                <a:srgbClr val="000000"/>
              </a:solidFill>
              <a:ea typeface="ＭＳ Ｐゴシック" panose="020B0600070205080204" pitchFamily="34" charset="-128"/>
            </a:endParaRPr>
          </a:p>
          <a:p>
            <a:pPr eaLnBrk="1" hangingPunct="1">
              <a:lnSpc>
                <a:spcPct val="80000"/>
              </a:lnSpc>
              <a:buFontTx/>
              <a:buNone/>
            </a:pPr>
            <a:r>
              <a:rPr lang="en-US" altLang="en-US" sz="2000" dirty="0">
                <a:solidFill>
                  <a:srgbClr val="000000"/>
                </a:solidFill>
                <a:ea typeface="ＭＳ Ｐゴシック" panose="020B0600070205080204" pitchFamily="34" charset="-128"/>
              </a:rPr>
              <a:t>4. You may be able to use parts of your thesis as a writing sample in your graduate or professional school applications.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D6C36C83-ED98-D825-8250-A7DD34F77750}"/>
              </a:ext>
            </a:extLst>
          </p:cNvPr>
          <p:cNvSpPr>
            <a:spLocks noGrp="1" noChangeArrowheads="1"/>
          </p:cNvSpPr>
          <p:nvPr>
            <p:ph type="title"/>
          </p:nvPr>
        </p:nvSpPr>
        <p:spPr>
          <a:xfrm>
            <a:off x="457200" y="152400"/>
            <a:ext cx="8229600" cy="1143000"/>
          </a:xfrm>
        </p:spPr>
        <p:txBody>
          <a:bodyPr/>
          <a:lstStyle/>
          <a:p>
            <a:pPr eaLnBrk="1" hangingPunct="1"/>
            <a:r>
              <a:rPr lang="en-US" altLang="en-US" sz="3600" b="1" dirty="0">
                <a:solidFill>
                  <a:srgbClr val="000000"/>
                </a:solidFill>
                <a:ea typeface="ＭＳ Ｐゴシック" panose="020B0600070205080204" pitchFamily="34" charset="-128"/>
              </a:rPr>
              <a:t>Along the way, you will</a:t>
            </a:r>
            <a:r>
              <a:rPr lang="en-US" altLang="en-US" sz="3600" dirty="0">
                <a:solidFill>
                  <a:srgbClr val="000000"/>
                </a:solidFill>
                <a:ea typeface="ＭＳ Ｐゴシック" panose="020B0600070205080204" pitchFamily="34" charset="-128"/>
              </a:rPr>
              <a:t>:</a:t>
            </a:r>
          </a:p>
        </p:txBody>
      </p:sp>
      <p:sp>
        <p:nvSpPr>
          <p:cNvPr id="18434" name="Rectangle 3">
            <a:extLst>
              <a:ext uri="{FF2B5EF4-FFF2-40B4-BE49-F238E27FC236}">
                <a16:creationId xmlns:a16="http://schemas.microsoft.com/office/drawing/2014/main" id="{D403B7A7-6FFE-1861-2E3D-48E07DDD73AE}"/>
              </a:ext>
            </a:extLst>
          </p:cNvPr>
          <p:cNvSpPr>
            <a:spLocks noGrp="1" noChangeArrowheads="1"/>
          </p:cNvSpPr>
          <p:nvPr>
            <p:ph type="body" idx="1"/>
          </p:nvPr>
        </p:nvSpPr>
        <p:spPr>
          <a:xfrm>
            <a:off x="457200" y="1295400"/>
            <a:ext cx="8229600" cy="4648200"/>
          </a:xfrm>
        </p:spPr>
        <p:txBody>
          <a:bodyPr/>
          <a:lstStyle/>
          <a:p>
            <a:pPr marL="381000" indent="-381000" eaLnBrk="1" hangingPunct="1">
              <a:lnSpc>
                <a:spcPct val="80000"/>
              </a:lnSpc>
              <a:buFontTx/>
              <a:buAutoNum type="arabicPeriod"/>
            </a:pPr>
            <a:r>
              <a:rPr lang="en-US" altLang="en-US" sz="2000" dirty="0">
                <a:solidFill>
                  <a:srgbClr val="000000"/>
                </a:solidFill>
                <a:ea typeface="ＭＳ Ｐゴシック" panose="020B0600070205080204" pitchFamily="34" charset="-128"/>
              </a:rPr>
              <a:t>Find out about research in </a:t>
            </a:r>
            <a:r>
              <a:rPr lang="en-US" altLang="en-US" sz="2000" u="sng" dirty="0">
                <a:solidFill>
                  <a:srgbClr val="000000"/>
                </a:solidFill>
                <a:ea typeface="ＭＳ Ｐゴシック" panose="020B0600070205080204" pitchFamily="34" charset="-128"/>
              </a:rPr>
              <a:t>many</a:t>
            </a:r>
            <a:r>
              <a:rPr lang="en-US" altLang="en-US" sz="2000" dirty="0">
                <a:solidFill>
                  <a:srgbClr val="000000"/>
                </a:solidFill>
                <a:ea typeface="ＭＳ Ｐゴシック" panose="020B0600070205080204" pitchFamily="34" charset="-128"/>
              </a:rPr>
              <a:t> areas of psychology.</a:t>
            </a:r>
          </a:p>
          <a:p>
            <a:pPr marL="381000" indent="-381000" eaLnBrk="1" hangingPunct="1">
              <a:lnSpc>
                <a:spcPct val="80000"/>
              </a:lnSpc>
              <a:buFontTx/>
              <a:buAutoNum type="arabicPeriod"/>
            </a:pPr>
            <a:endParaRPr lang="en-US" altLang="en-US" sz="2000" dirty="0">
              <a:solidFill>
                <a:srgbClr val="000000"/>
              </a:solidFill>
              <a:ea typeface="ＭＳ Ｐゴシック" panose="020B0600070205080204" pitchFamily="34" charset="-128"/>
            </a:endParaRPr>
          </a:p>
          <a:p>
            <a:pPr marL="457200" indent="-457200" eaLnBrk="1" hangingPunct="1">
              <a:lnSpc>
                <a:spcPct val="80000"/>
              </a:lnSpc>
              <a:buFont typeface="+mj-lt"/>
              <a:buAutoNum type="arabicPeriod"/>
            </a:pPr>
            <a:r>
              <a:rPr lang="en-US" altLang="en-US" sz="2000" dirty="0">
                <a:solidFill>
                  <a:srgbClr val="000000"/>
                </a:solidFill>
                <a:ea typeface="ＭＳ Ｐゴシック" panose="020B0600070205080204" pitchFamily="34" charset="-128"/>
              </a:rPr>
              <a:t>Learn about the varied paths that faculty and grad students here have taken to get where they are.</a:t>
            </a:r>
          </a:p>
          <a:p>
            <a:pPr marL="457200" indent="-457200" eaLnBrk="1" hangingPunct="1">
              <a:lnSpc>
                <a:spcPct val="80000"/>
              </a:lnSpc>
              <a:buFont typeface="+mj-lt"/>
              <a:buAutoNum type="arabicPeriod"/>
            </a:pPr>
            <a:endParaRPr lang="en-US" altLang="en-US" sz="2000" dirty="0">
              <a:solidFill>
                <a:srgbClr val="000000"/>
              </a:solidFill>
              <a:ea typeface="ＭＳ Ｐゴシック" panose="020B0600070205080204" pitchFamily="34" charset="-128"/>
            </a:endParaRPr>
          </a:p>
          <a:p>
            <a:pPr marL="457200" indent="-457200" eaLnBrk="1" hangingPunct="1">
              <a:lnSpc>
                <a:spcPct val="80000"/>
              </a:lnSpc>
              <a:buFont typeface="+mj-lt"/>
              <a:buAutoNum type="arabicPeriod"/>
            </a:pPr>
            <a:r>
              <a:rPr lang="en-US" altLang="en-US" sz="2000" dirty="0">
                <a:solidFill>
                  <a:srgbClr val="000000"/>
                </a:solidFill>
                <a:ea typeface="ＭＳ Ｐゴシック" panose="020B0600070205080204" pitchFamily="34" charset="-128"/>
              </a:rPr>
              <a:t>Get advice about applying to grad and/or professional programs.</a:t>
            </a:r>
          </a:p>
          <a:p>
            <a:pPr marL="857250" lvl="1" indent="-457200" eaLnBrk="1" hangingPunct="1">
              <a:lnSpc>
                <a:spcPct val="80000"/>
              </a:lnSpc>
            </a:pPr>
            <a:r>
              <a:rPr lang="en-US" altLang="en-US" sz="1600" dirty="0">
                <a:solidFill>
                  <a:srgbClr val="000000"/>
                </a:solidFill>
                <a:ea typeface="ＭＳ Ｐゴシック" panose="020B0600070205080204" pitchFamily="34" charset="-128"/>
              </a:rPr>
              <a:t>From your advisor, lab-mates, classmates, faculty and grad student visitors to the class, the TA, and the honor’s coordinator.</a:t>
            </a:r>
          </a:p>
          <a:p>
            <a:pPr marL="457200" indent="-457200" eaLnBrk="1" hangingPunct="1">
              <a:lnSpc>
                <a:spcPct val="80000"/>
              </a:lnSpc>
              <a:buFont typeface="+mj-lt"/>
              <a:buAutoNum type="arabicPeriod"/>
            </a:pPr>
            <a:endParaRPr lang="en-US" altLang="en-US" sz="2000" dirty="0">
              <a:solidFill>
                <a:srgbClr val="000000"/>
              </a:solidFill>
              <a:ea typeface="ＭＳ Ｐゴシック" panose="020B0600070205080204" pitchFamily="34" charset="-128"/>
            </a:endParaRPr>
          </a:p>
          <a:p>
            <a:pPr marL="457200" indent="-457200" eaLnBrk="1" hangingPunct="1">
              <a:lnSpc>
                <a:spcPct val="80000"/>
              </a:lnSpc>
              <a:buFont typeface="+mj-lt"/>
              <a:buAutoNum type="arabicPeriod"/>
            </a:pPr>
            <a:r>
              <a:rPr lang="en-US" altLang="en-US" sz="2000" dirty="0">
                <a:solidFill>
                  <a:srgbClr val="000000"/>
                </a:solidFill>
                <a:ea typeface="ＭＳ Ｐゴシック" panose="020B0600070205080204" pitchFamily="34" charset="-128"/>
              </a:rPr>
              <a:t>Have a cohort to help you through the whole process.</a:t>
            </a:r>
          </a:p>
          <a:p>
            <a:pPr lvl="1" eaLnBrk="1" hangingPunct="1">
              <a:lnSpc>
                <a:spcPct val="80000"/>
              </a:lnSpc>
            </a:pPr>
            <a:r>
              <a:rPr lang="en-US" altLang="en-US" sz="1600" dirty="0">
                <a:solidFill>
                  <a:srgbClr val="000000"/>
                </a:solidFill>
                <a:ea typeface="ＭＳ Ｐゴシック" panose="020B0600070205080204" pitchFamily="34" charset="-128"/>
              </a:rPr>
              <a:t>Some of your classmates may end up being friends for life</a:t>
            </a:r>
          </a:p>
          <a:p>
            <a:pPr marL="457200" indent="-457200" eaLnBrk="1" hangingPunct="1">
              <a:lnSpc>
                <a:spcPct val="80000"/>
              </a:lnSpc>
              <a:buFont typeface="+mj-lt"/>
              <a:buAutoNum type="arabicPeriod"/>
            </a:pPr>
            <a:endParaRPr lang="en-US" altLang="en-US" sz="2000" dirty="0">
              <a:solidFill>
                <a:srgbClr val="000000"/>
              </a:solidFill>
              <a:ea typeface="ＭＳ Ｐゴシック" panose="020B0600070205080204" pitchFamily="34" charset="-128"/>
            </a:endParaRPr>
          </a:p>
          <a:p>
            <a:pPr marL="457200" indent="-457200" eaLnBrk="1" hangingPunct="1">
              <a:lnSpc>
                <a:spcPct val="80000"/>
              </a:lnSpc>
              <a:buFont typeface="+mj-lt"/>
              <a:buAutoNum type="arabicPeriod"/>
            </a:pPr>
            <a:r>
              <a:rPr lang="en-US" altLang="en-US" sz="2000" dirty="0">
                <a:solidFill>
                  <a:srgbClr val="000000"/>
                </a:solidFill>
                <a:ea typeface="ＭＳ Ｐゴシック" panose="020B0600070205080204" pitchFamily="34" charset="-128"/>
              </a:rPr>
              <a:t>Become a better speaker, writer, and critical thinker, which will make you a better "consumer" of all science.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86168608-D780-CB39-26DC-E9C50BDB650E}"/>
              </a:ext>
            </a:extLst>
          </p:cNvPr>
          <p:cNvSpPr>
            <a:spLocks noGrp="1" noChangeArrowheads="1"/>
          </p:cNvSpPr>
          <p:nvPr>
            <p:ph type="title"/>
          </p:nvPr>
        </p:nvSpPr>
        <p:spPr>
          <a:xfrm>
            <a:off x="457200" y="152400"/>
            <a:ext cx="8229600" cy="685800"/>
          </a:xfrm>
        </p:spPr>
        <p:txBody>
          <a:bodyPr/>
          <a:lstStyle/>
          <a:p>
            <a:pPr eaLnBrk="1" hangingPunct="1"/>
            <a:r>
              <a:rPr lang="en-US" altLang="en-US" sz="3600" b="1" dirty="0">
                <a:solidFill>
                  <a:srgbClr val="000000"/>
                </a:solidFill>
                <a:ea typeface="ＭＳ Ｐゴシック" panose="020B0600070205080204" pitchFamily="34" charset="-128"/>
              </a:rPr>
              <a:t>Honors Program in Psychology</a:t>
            </a:r>
          </a:p>
        </p:txBody>
      </p:sp>
      <p:sp>
        <p:nvSpPr>
          <p:cNvPr id="15362" name="Rectangle 3">
            <a:extLst>
              <a:ext uri="{FF2B5EF4-FFF2-40B4-BE49-F238E27FC236}">
                <a16:creationId xmlns:a16="http://schemas.microsoft.com/office/drawing/2014/main" id="{415C85E3-5C1F-F0E2-A32A-5483A9EB50D7}"/>
              </a:ext>
            </a:extLst>
          </p:cNvPr>
          <p:cNvSpPr>
            <a:spLocks noGrp="1" noChangeArrowheads="1"/>
          </p:cNvSpPr>
          <p:nvPr>
            <p:ph type="body" idx="1"/>
          </p:nvPr>
        </p:nvSpPr>
        <p:spPr>
          <a:xfrm>
            <a:off x="457200" y="990600"/>
            <a:ext cx="8229600" cy="5562600"/>
          </a:xfrm>
        </p:spPr>
        <p:txBody>
          <a:bodyPr>
            <a:normAutofit fontScale="77500" lnSpcReduction="20000"/>
          </a:bodyPr>
          <a:lstStyle/>
          <a:p>
            <a:pPr eaLnBrk="1" hangingPunct="1">
              <a:lnSpc>
                <a:spcPct val="120000"/>
              </a:lnSpc>
              <a:spcBef>
                <a:spcPts val="300"/>
              </a:spcBef>
              <a:buFontTx/>
              <a:buNone/>
            </a:pPr>
            <a:r>
              <a:rPr lang="en-US" altLang="en-US" sz="2400" b="1" u="sng" dirty="0">
                <a:ea typeface="ＭＳ Ｐゴシック" panose="020B0600070205080204" pitchFamily="34" charset="-128"/>
              </a:rPr>
              <a:t>For admission to the program, you should</a:t>
            </a:r>
            <a:r>
              <a:rPr lang="en-US" altLang="en-US" sz="2400" b="1" dirty="0">
                <a:ea typeface="ＭＳ Ｐゴシック" panose="020B0600070205080204" pitchFamily="34" charset="-128"/>
              </a:rPr>
              <a:t>:</a:t>
            </a:r>
            <a:endParaRPr lang="en-US" altLang="en-US" sz="2400" dirty="0">
              <a:ea typeface="ＭＳ Ｐゴシック" panose="020B0600070205080204" pitchFamily="34" charset="-128"/>
            </a:endParaRPr>
          </a:p>
          <a:p>
            <a:pPr marL="457200" indent="-457200" eaLnBrk="1" hangingPunct="1">
              <a:lnSpc>
                <a:spcPct val="120000"/>
              </a:lnSpc>
              <a:spcBef>
                <a:spcPts val="300"/>
              </a:spcBef>
              <a:buFont typeface="+mj-lt"/>
              <a:buAutoNum type="arabicPeriod"/>
            </a:pPr>
            <a:r>
              <a:rPr lang="en-US" altLang="en-US" sz="2400" dirty="0">
                <a:ea typeface="ＭＳ Ｐゴシック" panose="020B0600070205080204" pitchFamily="34" charset="-128"/>
              </a:rPr>
              <a:t>Be a second semester Junior</a:t>
            </a:r>
          </a:p>
          <a:p>
            <a:pPr marL="457200" indent="-457200" eaLnBrk="1" hangingPunct="1">
              <a:lnSpc>
                <a:spcPct val="120000"/>
              </a:lnSpc>
              <a:spcBef>
                <a:spcPts val="300"/>
              </a:spcBef>
              <a:buFont typeface="+mj-lt"/>
              <a:buAutoNum type="arabicPeriod"/>
            </a:pPr>
            <a:r>
              <a:rPr lang="en-US" altLang="en-US" sz="2400" dirty="0">
                <a:ea typeface="ＭＳ Ｐゴシック" panose="020B0600070205080204" pitchFamily="34" charset="-128"/>
              </a:rPr>
              <a:t>Have a GPA ≥ 3.5 both in your major and overall*</a:t>
            </a:r>
          </a:p>
          <a:p>
            <a:pPr marL="457200" indent="-457200" eaLnBrk="1" hangingPunct="1">
              <a:lnSpc>
                <a:spcPct val="120000"/>
              </a:lnSpc>
              <a:spcBef>
                <a:spcPts val="300"/>
              </a:spcBef>
              <a:buFont typeface="+mj-lt"/>
              <a:buAutoNum type="arabicPeriod"/>
            </a:pPr>
            <a:r>
              <a:rPr lang="en-US" altLang="en-US" sz="2400" dirty="0">
                <a:ea typeface="ＭＳ Ｐゴシック" panose="020B0600070205080204" pitchFamily="34" charset="-128"/>
              </a:rPr>
              <a:t>Have already taken statistics (Psych 235 or equivalent) and a lab course </a:t>
            </a:r>
            <a:r>
              <a:rPr lang="en-US" altLang="en-US" sz="1800" dirty="0">
                <a:ea typeface="ＭＳ Ｐゴシック" panose="020B0600070205080204" pitchFamily="34" charset="-128"/>
              </a:rPr>
              <a:t>[or taken concurrently in spring]</a:t>
            </a:r>
            <a:r>
              <a:rPr lang="en-US" altLang="en-US" sz="2400" dirty="0">
                <a:ea typeface="ＭＳ Ｐゴシック" panose="020B0600070205080204" pitchFamily="34" charset="-128"/>
              </a:rPr>
              <a:t>. </a:t>
            </a:r>
          </a:p>
          <a:p>
            <a:pPr marL="457200" indent="-457200" eaLnBrk="1" hangingPunct="1">
              <a:lnSpc>
                <a:spcPct val="120000"/>
              </a:lnSpc>
              <a:spcBef>
                <a:spcPts val="300"/>
              </a:spcBef>
              <a:buFont typeface="+mj-lt"/>
              <a:buAutoNum type="arabicPeriod"/>
            </a:pPr>
            <a:r>
              <a:rPr lang="en-US" altLang="en-US" sz="2400" dirty="0">
                <a:ea typeface="ＭＳ Ｐゴシック" panose="020B0600070205080204" pitchFamily="34" charset="-128"/>
              </a:rPr>
              <a:t>Have an agreement with a Psychology Department faculty member (or 0%-time Affiliate) to be your advisor</a:t>
            </a:r>
          </a:p>
          <a:p>
            <a:pPr marL="457200" indent="-457200" eaLnBrk="1" hangingPunct="1">
              <a:lnSpc>
                <a:spcPct val="120000"/>
              </a:lnSpc>
              <a:spcBef>
                <a:spcPts val="300"/>
              </a:spcBef>
              <a:buFont typeface="+mj-lt"/>
              <a:buAutoNum type="arabicPeriod"/>
            </a:pPr>
            <a:r>
              <a:rPr lang="en-US" altLang="en-US" sz="2400" dirty="0">
                <a:ea typeface="ＭＳ Ｐゴシック" panose="020B0600070205080204" pitchFamily="34" charset="-128"/>
              </a:rPr>
              <a:t>Submit an application and (potentially) sit for an interview with the Honor’s seminar coordinator</a:t>
            </a:r>
          </a:p>
          <a:p>
            <a:pPr marL="857250" lvl="1" indent="-457200" eaLnBrk="1" hangingPunct="1">
              <a:lnSpc>
                <a:spcPct val="120000"/>
              </a:lnSpc>
              <a:spcBef>
                <a:spcPts val="300"/>
              </a:spcBef>
            </a:pPr>
            <a:r>
              <a:rPr lang="en-US" altLang="en-US" sz="2000" dirty="0">
                <a:ea typeface="ＭＳ Ｐゴシック" panose="020B0600070205080204" pitchFamily="34" charset="-128"/>
              </a:rPr>
              <a:t>Applications accepted October 1 – November 15 (link on our website)</a:t>
            </a:r>
          </a:p>
          <a:p>
            <a:pPr marL="457200" indent="-457200" eaLnBrk="1" hangingPunct="1">
              <a:lnSpc>
                <a:spcPct val="120000"/>
              </a:lnSpc>
              <a:spcBef>
                <a:spcPts val="300"/>
              </a:spcBef>
              <a:buFont typeface="+mj-lt"/>
              <a:buAutoNum type="arabicPeriod"/>
            </a:pPr>
            <a:r>
              <a:rPr lang="en-US" altLang="en-US" sz="2400" dirty="0">
                <a:ea typeface="ＭＳ Ｐゴシック" panose="020B0600070205080204" pitchFamily="34" charset="-128"/>
              </a:rPr>
              <a:t>Fit the seminar in your schedule</a:t>
            </a:r>
          </a:p>
          <a:p>
            <a:pPr marL="857250" lvl="1" indent="-457200" eaLnBrk="1" hangingPunct="1">
              <a:lnSpc>
                <a:spcPct val="120000"/>
              </a:lnSpc>
              <a:spcBef>
                <a:spcPts val="300"/>
              </a:spcBef>
            </a:pPr>
            <a:r>
              <a:rPr lang="en-US" altLang="en-US" sz="2000" dirty="0">
                <a:ea typeface="ＭＳ Ｐゴシック" panose="020B0600070205080204" pitchFamily="34" charset="-128"/>
              </a:rPr>
              <a:t>PSYC 398 for SP27: 3:30-5:50pm on Wednesdays</a:t>
            </a:r>
          </a:p>
          <a:p>
            <a:pPr eaLnBrk="1" hangingPunct="1">
              <a:lnSpc>
                <a:spcPct val="120000"/>
              </a:lnSpc>
              <a:spcBef>
                <a:spcPts val="300"/>
              </a:spcBef>
              <a:buFontTx/>
              <a:buNone/>
            </a:pPr>
            <a:endParaRPr lang="en-US" altLang="en-US" sz="2400" dirty="0">
              <a:ea typeface="ＭＳ Ｐゴシック" panose="020B0600070205080204" pitchFamily="34" charset="-128"/>
            </a:endParaRPr>
          </a:p>
          <a:p>
            <a:pPr eaLnBrk="1" hangingPunct="1">
              <a:lnSpc>
                <a:spcPct val="120000"/>
              </a:lnSpc>
              <a:spcBef>
                <a:spcPts val="300"/>
              </a:spcBef>
              <a:buNone/>
            </a:pPr>
            <a:r>
              <a:rPr lang="en-US" altLang="en-US" sz="1800" dirty="0"/>
              <a:t>*Exceptions to the 3.5 GPA requirement may be granted at the discretion of the program director</a:t>
            </a:r>
            <a:endParaRPr lang="en-US" altLang="en-US" sz="1800" dirty="0">
              <a:ea typeface="ＭＳ Ｐゴシック" panose="020B0600070205080204" pitchFamily="34" charset="-128"/>
            </a:endParaRPr>
          </a:p>
          <a:p>
            <a:pPr eaLnBrk="1" hangingPunct="1">
              <a:lnSpc>
                <a:spcPct val="120000"/>
              </a:lnSpc>
              <a:spcBef>
                <a:spcPts val="300"/>
              </a:spcBef>
              <a:buFontTx/>
              <a:buNone/>
            </a:pPr>
            <a:endParaRPr lang="en-US" altLang="en-US" sz="2400" dirty="0">
              <a:ea typeface="ＭＳ Ｐゴシック" panose="020B0600070205080204" pitchFamily="34" charset="-128"/>
            </a:endParaRPr>
          </a:p>
          <a:p>
            <a:pPr eaLnBrk="1" hangingPunct="1">
              <a:lnSpc>
                <a:spcPct val="120000"/>
              </a:lnSpc>
              <a:spcBef>
                <a:spcPts val="300"/>
              </a:spcBef>
              <a:buFontTx/>
              <a:buNone/>
            </a:pPr>
            <a:r>
              <a:rPr lang="en-US" altLang="en-US" sz="2000" u="sng" dirty="0">
                <a:ea typeface="ＭＳ Ｐゴシック" panose="020B0600070205080204" pitchFamily="34" charset="-128"/>
              </a:rPr>
              <a:t>NOTE</a:t>
            </a:r>
            <a:r>
              <a:rPr lang="en-US" altLang="en-US" sz="2000" dirty="0">
                <a:ea typeface="ＭＳ Ｐゴシック" panose="020B0600070205080204" pitchFamily="34" charset="-128"/>
              </a:rPr>
              <a:t>: Not all who meet these requirements will be admitted.  We want to have a program that is well balanced, with a diversity of people and projects.  If you are not accepted into the program, there are other options for completing a Bachelor’s Thesis</a:t>
            </a:r>
          </a:p>
        </p:txBody>
      </p:sp>
    </p:spTree>
    <p:extLst>
      <p:ext uri="{BB962C8B-B14F-4D97-AF65-F5344CB8AC3E}">
        <p14:creationId xmlns:p14="http://schemas.microsoft.com/office/powerpoint/2010/main" val="990706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A3286136-B5E2-C2A1-86E8-5D1AF1F4F8A8}"/>
              </a:ext>
            </a:extLst>
          </p:cNvPr>
          <p:cNvSpPr>
            <a:spLocks noGrp="1" noChangeArrowheads="1"/>
          </p:cNvSpPr>
          <p:nvPr>
            <p:ph type="title"/>
          </p:nvPr>
        </p:nvSpPr>
        <p:spPr/>
        <p:txBody>
          <a:bodyPr/>
          <a:lstStyle/>
          <a:p>
            <a:pPr eaLnBrk="1" hangingPunct="1"/>
            <a:r>
              <a:rPr lang="en-US" altLang="en-US" sz="3600" b="1" dirty="0">
                <a:solidFill>
                  <a:srgbClr val="000000"/>
                </a:solidFill>
                <a:ea typeface="ＭＳ Ｐゴシック" panose="020B0600070205080204" pitchFamily="34" charset="-128"/>
              </a:rPr>
              <a:t>First semester</a:t>
            </a:r>
            <a:br>
              <a:rPr lang="en-US" altLang="en-US" sz="4000" dirty="0">
                <a:solidFill>
                  <a:srgbClr val="000000"/>
                </a:solidFill>
                <a:ea typeface="ＭＳ Ｐゴシック" panose="020B0600070205080204" pitchFamily="34" charset="-128"/>
              </a:rPr>
            </a:br>
            <a:r>
              <a:rPr lang="en-US" altLang="en-US" sz="2800" dirty="0">
                <a:solidFill>
                  <a:srgbClr val="000000"/>
                </a:solidFill>
                <a:ea typeface="ＭＳ Ｐゴシック" panose="020B0600070205080204" pitchFamily="34" charset="-128"/>
              </a:rPr>
              <a:t>(= Second semester of Junior year)</a:t>
            </a:r>
          </a:p>
        </p:txBody>
      </p:sp>
      <p:sp>
        <p:nvSpPr>
          <p:cNvPr id="19458" name="Rectangle 3">
            <a:extLst>
              <a:ext uri="{FF2B5EF4-FFF2-40B4-BE49-F238E27FC236}">
                <a16:creationId xmlns:a16="http://schemas.microsoft.com/office/drawing/2014/main" id="{A59F26D0-89B7-B44F-8B22-7BD1E6CA17C8}"/>
              </a:ext>
            </a:extLst>
          </p:cNvPr>
          <p:cNvSpPr>
            <a:spLocks noGrp="1" noChangeArrowheads="1"/>
          </p:cNvSpPr>
          <p:nvPr>
            <p:ph type="body" idx="1"/>
          </p:nvPr>
        </p:nvSpPr>
        <p:spPr>
          <a:xfrm>
            <a:off x="76200" y="1600200"/>
            <a:ext cx="9067800" cy="4906963"/>
          </a:xfrm>
        </p:spPr>
        <p:txBody>
          <a:bodyPr>
            <a:normAutofit/>
          </a:bodyPr>
          <a:lstStyle/>
          <a:p>
            <a:pPr eaLnBrk="1" hangingPunct="1">
              <a:lnSpc>
                <a:spcPct val="80000"/>
              </a:lnSpc>
              <a:buFontTx/>
              <a:buChar char="-"/>
              <a:defRPr/>
            </a:pPr>
            <a:r>
              <a:rPr lang="en-US" altLang="en-US" sz="2400" dirty="0">
                <a:solidFill>
                  <a:srgbClr val="000000"/>
                </a:solidFill>
                <a:ea typeface="ＭＳ Ｐゴシック" pitchFamily="34" charset="-128"/>
              </a:rPr>
              <a:t>Two components</a:t>
            </a:r>
          </a:p>
          <a:p>
            <a:pPr lvl="1" eaLnBrk="1" hangingPunct="1">
              <a:lnSpc>
                <a:spcPct val="80000"/>
              </a:lnSpc>
              <a:buFontTx/>
              <a:buChar char="-"/>
              <a:defRPr/>
            </a:pPr>
            <a:r>
              <a:rPr lang="en-US" altLang="en-US" sz="2000" b="1" dirty="0">
                <a:ea typeface="ＭＳ Ｐゴシック" pitchFamily="34" charset="-128"/>
              </a:rPr>
              <a:t>Seminar</a:t>
            </a:r>
            <a:r>
              <a:rPr lang="en-US" altLang="en-US" sz="2000" b="1" dirty="0">
                <a:solidFill>
                  <a:srgbClr val="000000"/>
                </a:solidFill>
                <a:ea typeface="ＭＳ Ｐゴシック" pitchFamily="34" charset="-128"/>
              </a:rPr>
              <a:t>: writing and oral presentations</a:t>
            </a:r>
          </a:p>
          <a:p>
            <a:pPr lvl="2" eaLnBrk="1" hangingPunct="1">
              <a:lnSpc>
                <a:spcPct val="80000"/>
              </a:lnSpc>
              <a:buFontTx/>
              <a:buChar char="-"/>
              <a:defRPr/>
            </a:pPr>
            <a:r>
              <a:rPr lang="en-US" altLang="en-US" sz="1600" dirty="0">
                <a:solidFill>
                  <a:srgbClr val="000000"/>
                </a:solidFill>
                <a:ea typeface="ＭＳ Ｐゴシック" pitchFamily="34" charset="-128"/>
              </a:rPr>
              <a:t>Register for </a:t>
            </a:r>
            <a:r>
              <a:rPr lang="en-US" altLang="en-US" sz="1600" dirty="0" err="1">
                <a:solidFill>
                  <a:srgbClr val="000000"/>
                </a:solidFill>
                <a:ea typeface="ＭＳ Ｐゴシック" pitchFamily="34" charset="-128"/>
              </a:rPr>
              <a:t>PSYC</a:t>
            </a:r>
            <a:r>
              <a:rPr lang="en-US" altLang="en-US" sz="1600" dirty="0">
                <a:solidFill>
                  <a:srgbClr val="000000"/>
                </a:solidFill>
                <a:ea typeface="ＭＳ Ｐゴシック" pitchFamily="34" charset="-128"/>
              </a:rPr>
              <a:t> 398 (Junior Honors Seminar) for 3 hours</a:t>
            </a:r>
          </a:p>
          <a:p>
            <a:pPr lvl="1" eaLnBrk="1" hangingPunct="1">
              <a:lnSpc>
                <a:spcPct val="80000"/>
              </a:lnSpc>
              <a:buFontTx/>
              <a:buChar char="-"/>
              <a:defRPr/>
            </a:pPr>
            <a:r>
              <a:rPr lang="en-US" altLang="en-US" sz="2000" b="1" dirty="0">
                <a:ea typeface="ＭＳ Ｐゴシック" pitchFamily="34" charset="-128"/>
              </a:rPr>
              <a:t>Research</a:t>
            </a:r>
            <a:r>
              <a:rPr lang="en-US" altLang="en-US" sz="2000" b="1" dirty="0">
                <a:solidFill>
                  <a:srgbClr val="000000"/>
                </a:solidFill>
                <a:ea typeface="ＭＳ Ｐゴシック" pitchFamily="34" charset="-128"/>
              </a:rPr>
              <a:t>: actual research activities</a:t>
            </a:r>
          </a:p>
          <a:p>
            <a:pPr lvl="2" eaLnBrk="1" hangingPunct="1">
              <a:lnSpc>
                <a:spcPct val="80000"/>
              </a:lnSpc>
              <a:buFontTx/>
              <a:buChar char="-"/>
              <a:defRPr/>
            </a:pPr>
            <a:r>
              <a:rPr lang="en-US" altLang="en-US" sz="1600" dirty="0">
                <a:solidFill>
                  <a:srgbClr val="000000"/>
                </a:solidFill>
                <a:ea typeface="ＭＳ Ｐゴシック" pitchFamily="34" charset="-128"/>
              </a:rPr>
              <a:t>Register for PSYC 494 (Advanced Research in Psych) with your advisor for ≥ 2 hours</a:t>
            </a:r>
          </a:p>
          <a:p>
            <a:pPr eaLnBrk="1" hangingPunct="1">
              <a:lnSpc>
                <a:spcPct val="80000"/>
              </a:lnSpc>
              <a:buFontTx/>
              <a:buChar char="-"/>
              <a:defRPr/>
            </a:pPr>
            <a:endParaRPr lang="en-US" altLang="en-US" sz="2400" dirty="0">
              <a:solidFill>
                <a:srgbClr val="000000"/>
              </a:solidFill>
              <a:ea typeface="ＭＳ Ｐゴシック" pitchFamily="34" charset="-128"/>
            </a:endParaRPr>
          </a:p>
          <a:p>
            <a:pPr eaLnBrk="1" hangingPunct="1">
              <a:lnSpc>
                <a:spcPct val="80000"/>
              </a:lnSpc>
              <a:buFontTx/>
              <a:buChar char="-"/>
              <a:defRPr/>
            </a:pPr>
            <a:r>
              <a:rPr lang="en-US" altLang="en-US" sz="2400" dirty="0">
                <a:solidFill>
                  <a:srgbClr val="000000"/>
                </a:solidFill>
                <a:ea typeface="ＭＳ Ｐゴシック" pitchFamily="34" charset="-128"/>
              </a:rPr>
              <a:t>For the seminar, requirements include:</a:t>
            </a:r>
          </a:p>
          <a:p>
            <a:pPr lvl="1" eaLnBrk="1" hangingPunct="1">
              <a:lnSpc>
                <a:spcPct val="80000"/>
              </a:lnSpc>
              <a:buFontTx/>
              <a:buChar char="-"/>
              <a:defRPr/>
            </a:pPr>
            <a:r>
              <a:rPr lang="en-US" altLang="en-US" sz="2000" dirty="0">
                <a:solidFill>
                  <a:srgbClr val="000000"/>
                </a:solidFill>
                <a:ea typeface="ＭＳ Ｐゴシック" pitchFamily="34" charset="-128"/>
              </a:rPr>
              <a:t>Two main oral, in-class presentations</a:t>
            </a:r>
          </a:p>
          <a:p>
            <a:pPr lvl="2" eaLnBrk="1" hangingPunct="1">
              <a:lnSpc>
                <a:spcPct val="80000"/>
              </a:lnSpc>
              <a:buFontTx/>
              <a:buNone/>
              <a:defRPr/>
            </a:pPr>
            <a:r>
              <a:rPr lang="en-US" altLang="en-US" sz="1600" dirty="0">
                <a:solidFill>
                  <a:srgbClr val="000000"/>
                </a:solidFill>
                <a:ea typeface="ＭＳ Ｐゴシック" pitchFamily="34" charset="-128"/>
              </a:rPr>
              <a:t>1. Present a research article related to your research area </a:t>
            </a:r>
          </a:p>
          <a:p>
            <a:pPr lvl="2" eaLnBrk="1" hangingPunct="1">
              <a:lnSpc>
                <a:spcPct val="80000"/>
              </a:lnSpc>
              <a:buFontTx/>
              <a:buNone/>
              <a:defRPr/>
            </a:pPr>
            <a:r>
              <a:rPr lang="en-US" altLang="en-US" sz="1600" dirty="0">
                <a:solidFill>
                  <a:srgbClr val="000000"/>
                </a:solidFill>
                <a:ea typeface="ＭＳ Ｐゴシック" pitchFamily="34" charset="-128"/>
              </a:rPr>
              <a:t>2. Give an overview of background for your project &amp; describe your proposed research</a:t>
            </a:r>
          </a:p>
          <a:p>
            <a:pPr lvl="1" eaLnBrk="1" hangingPunct="1">
              <a:lnSpc>
                <a:spcPct val="80000"/>
              </a:lnSpc>
              <a:buFontTx/>
              <a:buChar char="-"/>
              <a:defRPr/>
            </a:pPr>
            <a:r>
              <a:rPr lang="en-US" altLang="en-US" sz="2000" dirty="0">
                <a:solidFill>
                  <a:srgbClr val="000000"/>
                </a:solidFill>
                <a:ea typeface="ＭＳ Ｐゴシック" pitchFamily="34" charset="-128"/>
              </a:rPr>
              <a:t>Write a literature review relevant to your project</a:t>
            </a:r>
          </a:p>
          <a:p>
            <a:pPr lvl="2" eaLnBrk="1" hangingPunct="1">
              <a:lnSpc>
                <a:spcPct val="80000"/>
              </a:lnSpc>
              <a:buFontTx/>
              <a:buChar char="-"/>
              <a:defRPr/>
            </a:pPr>
            <a:r>
              <a:rPr lang="en-US" altLang="en-US" sz="1600" dirty="0">
                <a:solidFill>
                  <a:srgbClr val="000000"/>
                </a:solidFill>
                <a:ea typeface="ＭＳ Ｐゴシック" pitchFamily="34" charset="-128"/>
              </a:rPr>
              <a:t>usually at least 15 pages long; often adapted into the Introduction of your thesis</a:t>
            </a:r>
          </a:p>
          <a:p>
            <a:pPr lvl="1" eaLnBrk="1" hangingPunct="1">
              <a:lnSpc>
                <a:spcPct val="80000"/>
              </a:lnSpc>
              <a:buFontTx/>
              <a:buChar char="-"/>
              <a:defRPr/>
            </a:pPr>
            <a:endParaRPr lang="en-US" altLang="en-US" sz="2000" dirty="0">
              <a:solidFill>
                <a:srgbClr val="000000"/>
              </a:solidFill>
              <a:ea typeface="ＭＳ Ｐゴシック" pitchFamily="34" charset="-128"/>
            </a:endParaRPr>
          </a:p>
          <a:p>
            <a:pPr eaLnBrk="1" hangingPunct="1">
              <a:lnSpc>
                <a:spcPct val="80000"/>
              </a:lnSpc>
              <a:buFontTx/>
              <a:buChar char="-"/>
              <a:defRPr/>
            </a:pPr>
            <a:r>
              <a:rPr lang="en-US" altLang="en-US" sz="2400" dirty="0">
                <a:solidFill>
                  <a:srgbClr val="000000"/>
                </a:solidFill>
                <a:ea typeface="ＭＳ Ｐゴシック" pitchFamily="34" charset="-128"/>
              </a:rPr>
              <a:t>For the research</a:t>
            </a:r>
          </a:p>
          <a:p>
            <a:pPr lvl="1" eaLnBrk="1" hangingPunct="1">
              <a:lnSpc>
                <a:spcPct val="80000"/>
              </a:lnSpc>
              <a:buFontTx/>
              <a:buChar char="-"/>
              <a:defRPr/>
            </a:pPr>
            <a:r>
              <a:rPr lang="en-US" altLang="en-US" sz="2000" dirty="0">
                <a:solidFill>
                  <a:srgbClr val="000000"/>
                </a:solidFill>
                <a:ea typeface="ＭＳ Ｐゴシック" pitchFamily="34" charset="-128"/>
              </a:rPr>
              <a:t>Discuss/finalize project design with your faculty advisor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CD736981-C48C-0870-2B6D-4088CCD4B9DC}"/>
              </a:ext>
            </a:extLst>
          </p:cNvPr>
          <p:cNvSpPr>
            <a:spLocks noGrp="1" noChangeArrowheads="1"/>
          </p:cNvSpPr>
          <p:nvPr>
            <p:ph type="title"/>
          </p:nvPr>
        </p:nvSpPr>
        <p:spPr/>
        <p:txBody>
          <a:bodyPr/>
          <a:lstStyle/>
          <a:p>
            <a:pPr eaLnBrk="1" hangingPunct="1"/>
            <a:r>
              <a:rPr lang="en-US" altLang="en-US" sz="3600" b="1" dirty="0">
                <a:solidFill>
                  <a:srgbClr val="000000"/>
                </a:solidFill>
                <a:ea typeface="ＭＳ Ｐゴシック" panose="020B0600070205080204" pitchFamily="34" charset="-128"/>
              </a:rPr>
              <a:t>Second Semester</a:t>
            </a:r>
            <a:br>
              <a:rPr lang="en-US" altLang="en-US" sz="4000" dirty="0">
                <a:solidFill>
                  <a:srgbClr val="000000"/>
                </a:solidFill>
                <a:ea typeface="ＭＳ Ｐゴシック" panose="020B0600070205080204" pitchFamily="34" charset="-128"/>
              </a:rPr>
            </a:br>
            <a:r>
              <a:rPr lang="en-US" altLang="en-US" sz="2800" dirty="0">
                <a:solidFill>
                  <a:srgbClr val="000000"/>
                </a:solidFill>
                <a:ea typeface="ＭＳ Ｐゴシック" panose="020B0600070205080204" pitchFamily="34" charset="-128"/>
              </a:rPr>
              <a:t>(= First semester of Senior year)</a:t>
            </a:r>
          </a:p>
        </p:txBody>
      </p:sp>
      <p:sp>
        <p:nvSpPr>
          <p:cNvPr id="21506" name="Rectangle 3">
            <a:extLst>
              <a:ext uri="{FF2B5EF4-FFF2-40B4-BE49-F238E27FC236}">
                <a16:creationId xmlns:a16="http://schemas.microsoft.com/office/drawing/2014/main" id="{39D8085D-2376-1FC1-188D-5ACAD28994B4}"/>
              </a:ext>
            </a:extLst>
          </p:cNvPr>
          <p:cNvSpPr>
            <a:spLocks noGrp="1" noChangeArrowheads="1"/>
          </p:cNvSpPr>
          <p:nvPr>
            <p:ph type="body" idx="1"/>
          </p:nvPr>
        </p:nvSpPr>
        <p:spPr>
          <a:xfrm>
            <a:off x="457200" y="1447800"/>
            <a:ext cx="8229600" cy="5181600"/>
          </a:xfrm>
        </p:spPr>
        <p:txBody>
          <a:bodyPr>
            <a:normAutofit lnSpcReduction="10000"/>
          </a:bodyPr>
          <a:lstStyle/>
          <a:p>
            <a:pPr eaLnBrk="1" hangingPunct="1">
              <a:lnSpc>
                <a:spcPct val="90000"/>
              </a:lnSpc>
              <a:buFontTx/>
              <a:buChar char="-"/>
            </a:pPr>
            <a:r>
              <a:rPr lang="en-US" altLang="en-US" sz="2400" dirty="0">
                <a:solidFill>
                  <a:srgbClr val="000000"/>
                </a:solidFill>
                <a:ea typeface="ＭＳ Ｐゴシック" panose="020B0600070205080204" pitchFamily="34" charset="-128"/>
              </a:rPr>
              <a:t>Two components</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Seminar:</a:t>
            </a:r>
          </a:p>
          <a:p>
            <a:pPr lvl="2" eaLnBrk="1" hangingPunct="1">
              <a:lnSpc>
                <a:spcPct val="90000"/>
              </a:lnSpc>
              <a:buFontTx/>
              <a:buChar char="-"/>
            </a:pPr>
            <a:r>
              <a:rPr lang="en-US" altLang="en-US" sz="1600" dirty="0">
                <a:solidFill>
                  <a:srgbClr val="000000"/>
                </a:solidFill>
                <a:ea typeface="ＭＳ Ｐゴシック" panose="020B0600070205080204" pitchFamily="34" charset="-128"/>
              </a:rPr>
              <a:t>Register for PSYC 498 (Senior Honors Seminar) for 3 hours</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Research</a:t>
            </a:r>
          </a:p>
          <a:p>
            <a:pPr lvl="2" eaLnBrk="1" hangingPunct="1">
              <a:lnSpc>
                <a:spcPct val="90000"/>
              </a:lnSpc>
              <a:buFontTx/>
              <a:buChar char="-"/>
            </a:pPr>
            <a:r>
              <a:rPr lang="en-US" altLang="en-US" sz="1600" dirty="0">
                <a:solidFill>
                  <a:srgbClr val="000000"/>
                </a:solidFill>
                <a:ea typeface="ＭＳ Ｐゴシック" panose="020B0600070205080204" pitchFamily="34" charset="-128"/>
              </a:rPr>
              <a:t>Register for PSYC 494 with advisor (often for 4 hours)</a:t>
            </a:r>
          </a:p>
          <a:p>
            <a:pPr lvl="1" eaLnBrk="1" hangingPunct="1">
              <a:lnSpc>
                <a:spcPct val="90000"/>
              </a:lnSpc>
              <a:buFontTx/>
              <a:buChar char="-"/>
            </a:pPr>
            <a:endParaRPr lang="en-US" altLang="en-US" sz="2000" b="1" dirty="0">
              <a:solidFill>
                <a:srgbClr val="000000"/>
              </a:solidFill>
              <a:ea typeface="ＭＳ Ｐゴシック" panose="020B0600070205080204" pitchFamily="34" charset="-128"/>
            </a:endParaRPr>
          </a:p>
          <a:p>
            <a:pPr eaLnBrk="1" hangingPunct="1">
              <a:lnSpc>
                <a:spcPct val="90000"/>
              </a:lnSpc>
              <a:buFontTx/>
              <a:buChar char="-"/>
            </a:pPr>
            <a:r>
              <a:rPr lang="en-US" altLang="en-US" sz="2400" dirty="0">
                <a:solidFill>
                  <a:srgbClr val="000000"/>
                </a:solidFill>
                <a:ea typeface="ＭＳ Ｐゴシック" panose="020B0600070205080204" pitchFamily="34" charset="-128"/>
              </a:rPr>
              <a:t>For the seminar, requirements include:</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Revising your literature review into the </a:t>
            </a:r>
            <a:r>
              <a:rPr lang="en-US" altLang="en-US" sz="2000" i="1" dirty="0">
                <a:solidFill>
                  <a:srgbClr val="000000"/>
                </a:solidFill>
                <a:ea typeface="ＭＳ Ｐゴシック" panose="020B0600070205080204" pitchFamily="34" charset="-128"/>
              </a:rPr>
              <a:t>Introduction </a:t>
            </a:r>
            <a:r>
              <a:rPr lang="en-US" altLang="en-US" sz="2000" dirty="0">
                <a:solidFill>
                  <a:srgbClr val="000000"/>
                </a:solidFill>
                <a:ea typeface="ＭＳ Ｐゴシック" panose="020B0600070205080204" pitchFamily="34" charset="-128"/>
              </a:rPr>
              <a:t>of your thesis</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Complete the Methods section </a:t>
            </a:r>
          </a:p>
          <a:p>
            <a:pPr lvl="2" eaLnBrk="1" hangingPunct="1">
              <a:lnSpc>
                <a:spcPct val="90000"/>
              </a:lnSpc>
              <a:buFontTx/>
              <a:buChar char="-"/>
            </a:pPr>
            <a:r>
              <a:rPr lang="en-US" altLang="en-US" sz="1600" dirty="0">
                <a:solidFill>
                  <a:srgbClr val="000000"/>
                </a:solidFill>
                <a:ea typeface="ＭＳ Ｐゴシック" panose="020B0600070205080204" pitchFamily="34" charset="-128"/>
              </a:rPr>
              <a:t>Descriptions of your study methodology and data analysis</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Write initial draft of Results section</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Give oral, in-class presentations about your project</a:t>
            </a:r>
          </a:p>
          <a:p>
            <a:pPr lvl="1" eaLnBrk="1" hangingPunct="1">
              <a:lnSpc>
                <a:spcPct val="90000"/>
              </a:lnSpc>
              <a:buFontTx/>
              <a:buChar char="-"/>
            </a:pPr>
            <a:endParaRPr lang="en-US" altLang="en-US" sz="2000" dirty="0">
              <a:solidFill>
                <a:srgbClr val="000000"/>
              </a:solidFill>
              <a:ea typeface="ＭＳ Ｐゴシック" panose="020B0600070205080204" pitchFamily="34" charset="-128"/>
            </a:endParaRPr>
          </a:p>
          <a:p>
            <a:pPr eaLnBrk="1" hangingPunct="1">
              <a:lnSpc>
                <a:spcPct val="90000"/>
              </a:lnSpc>
              <a:buFontTx/>
              <a:buChar char="-"/>
            </a:pPr>
            <a:r>
              <a:rPr lang="en-US" altLang="en-US" sz="2400" dirty="0">
                <a:solidFill>
                  <a:srgbClr val="000000"/>
                </a:solidFill>
                <a:ea typeface="ＭＳ Ｐゴシック" panose="020B0600070205080204" pitchFamily="34" charset="-128"/>
              </a:rPr>
              <a:t>For the research</a:t>
            </a:r>
          </a:p>
          <a:p>
            <a:pPr lvl="1" eaLnBrk="1" hangingPunct="1">
              <a:lnSpc>
                <a:spcPct val="90000"/>
              </a:lnSpc>
              <a:buFontTx/>
              <a:buChar char="-"/>
            </a:pPr>
            <a:r>
              <a:rPr lang="en-US" altLang="en-US" sz="2000" dirty="0">
                <a:solidFill>
                  <a:srgbClr val="000000"/>
                </a:solidFill>
                <a:ea typeface="ＭＳ Ｐゴシック" panose="020B0600070205080204" pitchFamily="34" charset="-128"/>
              </a:rPr>
              <a:t>Collect &amp; analyze your data (this sometimes begins over the previous summer)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10892255-0968-B95E-3DB4-E6EBE8734665}"/>
              </a:ext>
            </a:extLst>
          </p:cNvPr>
          <p:cNvSpPr>
            <a:spLocks noGrp="1" noChangeArrowheads="1"/>
          </p:cNvSpPr>
          <p:nvPr>
            <p:ph type="title"/>
          </p:nvPr>
        </p:nvSpPr>
        <p:spPr>
          <a:xfrm>
            <a:off x="457200" y="228600"/>
            <a:ext cx="8229600" cy="1143000"/>
          </a:xfrm>
        </p:spPr>
        <p:txBody>
          <a:bodyPr/>
          <a:lstStyle/>
          <a:p>
            <a:pPr eaLnBrk="1" hangingPunct="1"/>
            <a:r>
              <a:rPr lang="en-US" altLang="en-US" sz="3600" b="1" dirty="0">
                <a:solidFill>
                  <a:srgbClr val="000000"/>
                </a:solidFill>
                <a:ea typeface="ＭＳ Ｐゴシック" panose="020B0600070205080204" pitchFamily="34" charset="-128"/>
              </a:rPr>
              <a:t>Third Semester</a:t>
            </a:r>
            <a:br>
              <a:rPr lang="en-US" altLang="en-US" sz="3600" dirty="0">
                <a:solidFill>
                  <a:srgbClr val="000000"/>
                </a:solidFill>
                <a:ea typeface="ＭＳ Ｐゴシック" panose="020B0600070205080204" pitchFamily="34" charset="-128"/>
              </a:rPr>
            </a:br>
            <a:r>
              <a:rPr lang="en-US" altLang="en-US" sz="2800" dirty="0">
                <a:solidFill>
                  <a:srgbClr val="000000"/>
                </a:solidFill>
                <a:ea typeface="ＭＳ Ｐゴシック" panose="020B0600070205080204" pitchFamily="34" charset="-128"/>
              </a:rPr>
              <a:t>(= Second semester of Senior year)</a:t>
            </a:r>
          </a:p>
        </p:txBody>
      </p:sp>
      <p:sp>
        <p:nvSpPr>
          <p:cNvPr id="23554" name="Rectangle 3">
            <a:extLst>
              <a:ext uri="{FF2B5EF4-FFF2-40B4-BE49-F238E27FC236}">
                <a16:creationId xmlns:a16="http://schemas.microsoft.com/office/drawing/2014/main" id="{76720B04-2AC5-B841-8ED3-20D9E34F81D5}"/>
              </a:ext>
            </a:extLst>
          </p:cNvPr>
          <p:cNvSpPr>
            <a:spLocks noGrp="1" noChangeArrowheads="1"/>
          </p:cNvSpPr>
          <p:nvPr>
            <p:ph type="body" idx="1"/>
          </p:nvPr>
        </p:nvSpPr>
        <p:spPr>
          <a:xfrm>
            <a:off x="457200" y="1600200"/>
            <a:ext cx="8458200" cy="5181600"/>
          </a:xfrm>
        </p:spPr>
        <p:txBody>
          <a:bodyPr>
            <a:normAutofit fontScale="92500" lnSpcReduction="20000"/>
          </a:bodyPr>
          <a:lstStyle/>
          <a:p>
            <a:pPr eaLnBrk="1" hangingPunct="1">
              <a:lnSpc>
                <a:spcPct val="90000"/>
              </a:lnSpc>
              <a:buFontTx/>
              <a:buChar char="-"/>
              <a:defRPr/>
            </a:pPr>
            <a:r>
              <a:rPr lang="en-US" altLang="en-US" sz="2400" dirty="0">
                <a:solidFill>
                  <a:srgbClr val="000000"/>
                </a:solidFill>
                <a:ea typeface="ＭＳ Ｐゴシック" pitchFamily="34" charset="-128"/>
              </a:rPr>
              <a:t>Two components</a:t>
            </a:r>
          </a:p>
          <a:p>
            <a:pPr lvl="1" eaLnBrk="1" hangingPunct="1">
              <a:lnSpc>
                <a:spcPct val="90000"/>
              </a:lnSpc>
              <a:buFontTx/>
              <a:buChar char="-"/>
              <a:defRPr/>
            </a:pPr>
            <a:r>
              <a:rPr lang="en-US" altLang="en-US" sz="2000" dirty="0">
                <a:solidFill>
                  <a:srgbClr val="000000"/>
                </a:solidFill>
                <a:ea typeface="ＭＳ Ｐゴシック" pitchFamily="34" charset="-128"/>
              </a:rPr>
              <a:t>Seminar</a:t>
            </a:r>
          </a:p>
          <a:p>
            <a:pPr lvl="2" eaLnBrk="1" hangingPunct="1">
              <a:lnSpc>
                <a:spcPct val="90000"/>
              </a:lnSpc>
              <a:buFontTx/>
              <a:buChar char="-"/>
              <a:defRPr/>
            </a:pPr>
            <a:r>
              <a:rPr lang="en-US" altLang="en-US" sz="1600" dirty="0">
                <a:solidFill>
                  <a:srgbClr val="000000"/>
                </a:solidFill>
                <a:ea typeface="ＭＳ Ｐゴシック" pitchFamily="34" charset="-128"/>
              </a:rPr>
              <a:t>Register for </a:t>
            </a:r>
            <a:r>
              <a:rPr lang="en-US" altLang="en-US" sz="1600" dirty="0" err="1">
                <a:solidFill>
                  <a:srgbClr val="000000"/>
                </a:solidFill>
                <a:ea typeface="ＭＳ Ｐゴシック" pitchFamily="34" charset="-128"/>
              </a:rPr>
              <a:t>PSYC</a:t>
            </a:r>
            <a:r>
              <a:rPr lang="en-US" altLang="en-US" sz="1600" dirty="0">
                <a:solidFill>
                  <a:srgbClr val="000000"/>
                </a:solidFill>
                <a:ea typeface="ＭＳ Ｐゴシック" pitchFamily="34" charset="-128"/>
              </a:rPr>
              <a:t> 499 (Senior Honors Seminar II) for 4 hours </a:t>
            </a:r>
          </a:p>
          <a:p>
            <a:pPr lvl="1" eaLnBrk="1" hangingPunct="1">
              <a:lnSpc>
                <a:spcPct val="90000"/>
              </a:lnSpc>
              <a:buFontTx/>
              <a:buChar char="-"/>
              <a:defRPr/>
            </a:pPr>
            <a:r>
              <a:rPr lang="en-US" altLang="en-US" sz="2000" dirty="0">
                <a:solidFill>
                  <a:srgbClr val="000000"/>
                </a:solidFill>
                <a:ea typeface="ＭＳ Ｐゴシック" pitchFamily="34" charset="-128"/>
              </a:rPr>
              <a:t>Research</a:t>
            </a:r>
          </a:p>
          <a:p>
            <a:pPr lvl="2" eaLnBrk="1" hangingPunct="1">
              <a:lnSpc>
                <a:spcPct val="90000"/>
              </a:lnSpc>
              <a:buFontTx/>
              <a:buChar char="-"/>
              <a:defRPr/>
            </a:pPr>
            <a:r>
              <a:rPr lang="en-US" altLang="en-US" sz="1600" dirty="0">
                <a:solidFill>
                  <a:srgbClr val="000000"/>
                </a:solidFill>
                <a:ea typeface="ＭＳ Ｐゴシック" pitchFamily="34" charset="-128"/>
              </a:rPr>
              <a:t>PSYC 494 (Advanced Research in Psych) for 1-4 hours with your advisor </a:t>
            </a:r>
          </a:p>
          <a:p>
            <a:pPr eaLnBrk="1" hangingPunct="1">
              <a:lnSpc>
                <a:spcPct val="90000"/>
              </a:lnSpc>
              <a:buFontTx/>
              <a:buChar char="-"/>
              <a:defRPr/>
            </a:pPr>
            <a:r>
              <a:rPr lang="en-US" altLang="en-US" sz="2400" dirty="0">
                <a:solidFill>
                  <a:srgbClr val="000000"/>
                </a:solidFill>
                <a:ea typeface="ＭＳ Ｐゴシック" pitchFamily="34" charset="-128"/>
              </a:rPr>
              <a:t>For the seminar, requirements include:</a:t>
            </a:r>
          </a:p>
          <a:p>
            <a:pPr lvl="1" eaLnBrk="1" hangingPunct="1">
              <a:lnSpc>
                <a:spcPct val="90000"/>
              </a:lnSpc>
              <a:buFontTx/>
              <a:buChar char="-"/>
              <a:defRPr/>
            </a:pPr>
            <a:r>
              <a:rPr lang="en-US" altLang="en-US" sz="2000" dirty="0">
                <a:solidFill>
                  <a:srgbClr val="000000"/>
                </a:solidFill>
                <a:ea typeface="ＭＳ Ｐゴシック" pitchFamily="34" charset="-128"/>
              </a:rPr>
              <a:t>Revise and complete your Bachelor’s thesis</a:t>
            </a:r>
          </a:p>
          <a:p>
            <a:pPr lvl="1" eaLnBrk="1" hangingPunct="1">
              <a:lnSpc>
                <a:spcPct val="90000"/>
              </a:lnSpc>
              <a:buFontTx/>
              <a:buChar char="-"/>
              <a:defRPr/>
            </a:pPr>
            <a:r>
              <a:rPr lang="en-US" altLang="en-US" sz="2000" dirty="0">
                <a:solidFill>
                  <a:srgbClr val="000000"/>
                </a:solidFill>
                <a:ea typeface="ＭＳ Ｐゴシック" pitchFamily="34" charset="-128"/>
              </a:rPr>
              <a:t>Make poster/practice presentations</a:t>
            </a:r>
          </a:p>
          <a:p>
            <a:pPr eaLnBrk="1" hangingPunct="1">
              <a:lnSpc>
                <a:spcPct val="90000"/>
              </a:lnSpc>
              <a:buFontTx/>
              <a:buChar char="-"/>
              <a:defRPr/>
            </a:pPr>
            <a:r>
              <a:rPr lang="en-US" altLang="en-US" sz="2400" dirty="0">
                <a:solidFill>
                  <a:srgbClr val="000000"/>
                </a:solidFill>
                <a:ea typeface="ＭＳ Ｐゴシック" pitchFamily="34" charset="-128"/>
              </a:rPr>
              <a:t>For the research</a:t>
            </a:r>
          </a:p>
          <a:p>
            <a:pPr lvl="1" eaLnBrk="1" hangingPunct="1">
              <a:lnSpc>
                <a:spcPct val="90000"/>
              </a:lnSpc>
              <a:buFontTx/>
              <a:buChar char="-"/>
              <a:defRPr/>
            </a:pPr>
            <a:r>
              <a:rPr lang="en-US" altLang="en-US" sz="2000" dirty="0">
                <a:solidFill>
                  <a:srgbClr val="000000"/>
                </a:solidFill>
                <a:ea typeface="ＭＳ Ｐゴシック" pitchFamily="34" charset="-128"/>
              </a:rPr>
              <a:t>Finish analyzing your data</a:t>
            </a:r>
          </a:p>
          <a:p>
            <a:pPr lvl="1" eaLnBrk="1" hangingPunct="1">
              <a:lnSpc>
                <a:spcPct val="90000"/>
              </a:lnSpc>
              <a:buFontTx/>
              <a:buChar char="-"/>
              <a:defRPr/>
            </a:pPr>
            <a:endParaRPr lang="en-US" altLang="en-US" sz="2000" dirty="0">
              <a:solidFill>
                <a:srgbClr val="000000"/>
              </a:solidFill>
              <a:ea typeface="ＭＳ Ｐゴシック" pitchFamily="34" charset="-128"/>
            </a:endParaRPr>
          </a:p>
          <a:p>
            <a:pPr eaLnBrk="1" hangingPunct="1">
              <a:lnSpc>
                <a:spcPct val="90000"/>
              </a:lnSpc>
              <a:buFontTx/>
              <a:buChar char="-"/>
              <a:defRPr/>
            </a:pPr>
            <a:r>
              <a:rPr lang="en-US" altLang="en-US" sz="2400" dirty="0">
                <a:solidFill>
                  <a:srgbClr val="000000"/>
                </a:solidFill>
                <a:ea typeface="ＭＳ Ｐゴシック" pitchFamily="34" charset="-128"/>
              </a:rPr>
              <a:t>Formal presentations</a:t>
            </a:r>
          </a:p>
          <a:p>
            <a:pPr lvl="1" eaLnBrk="1" hangingPunct="1">
              <a:lnSpc>
                <a:spcPct val="90000"/>
              </a:lnSpc>
              <a:buFontTx/>
              <a:buChar char="-"/>
              <a:defRPr/>
            </a:pPr>
            <a:r>
              <a:rPr lang="en-US" altLang="en-US" sz="2000" dirty="0">
                <a:solidFill>
                  <a:srgbClr val="000000"/>
                </a:solidFill>
                <a:ea typeface="ＭＳ Ｐゴシック" pitchFamily="34" charset="-128"/>
              </a:rPr>
              <a:t>Provost’s </a:t>
            </a:r>
            <a:r>
              <a:rPr lang="en-US" altLang="en-US" sz="2000" i="1" dirty="0">
                <a:solidFill>
                  <a:srgbClr val="000000"/>
                </a:solidFill>
                <a:ea typeface="ＭＳ Ｐゴシック" pitchFamily="34" charset="-128"/>
              </a:rPr>
              <a:t>Undergraduate Research Symposium </a:t>
            </a:r>
            <a:r>
              <a:rPr lang="en-US" altLang="en-US" sz="2000" dirty="0">
                <a:solidFill>
                  <a:srgbClr val="000000"/>
                </a:solidFill>
                <a:ea typeface="ＭＳ Ｐゴシック" pitchFamily="34" charset="-128"/>
              </a:rPr>
              <a:t>(optional)</a:t>
            </a:r>
          </a:p>
          <a:p>
            <a:pPr lvl="1" eaLnBrk="1" hangingPunct="1">
              <a:lnSpc>
                <a:spcPct val="90000"/>
              </a:lnSpc>
              <a:buFontTx/>
              <a:buChar char="-"/>
              <a:defRPr/>
            </a:pPr>
            <a:r>
              <a:rPr lang="en-US" altLang="en-US" sz="2000" dirty="0">
                <a:solidFill>
                  <a:srgbClr val="000000"/>
                </a:solidFill>
                <a:ea typeface="ＭＳ Ｐゴシック" pitchFamily="34" charset="-128"/>
              </a:rPr>
              <a:t>Honor’s Poster Fair held in the Psychology Building in May (required)</a:t>
            </a:r>
          </a:p>
          <a:p>
            <a:pPr eaLnBrk="1" hangingPunct="1">
              <a:lnSpc>
                <a:spcPct val="90000"/>
              </a:lnSpc>
              <a:buFontTx/>
              <a:buChar char="-"/>
              <a:defRPr/>
            </a:pPr>
            <a:endParaRPr lang="en-US" altLang="en-US" sz="2400" dirty="0">
              <a:solidFill>
                <a:srgbClr val="000000"/>
              </a:solidFill>
              <a:ea typeface="ＭＳ Ｐゴシック" pitchFamily="34" charset="-128"/>
            </a:endParaRPr>
          </a:p>
          <a:p>
            <a:pPr eaLnBrk="1" hangingPunct="1">
              <a:lnSpc>
                <a:spcPct val="90000"/>
              </a:lnSpc>
              <a:buFontTx/>
              <a:buChar char="-"/>
              <a:defRPr/>
            </a:pPr>
            <a:r>
              <a:rPr lang="en-US" altLang="en-US" sz="2400" b="1" dirty="0">
                <a:solidFill>
                  <a:srgbClr val="000000"/>
                </a:solidFill>
                <a:ea typeface="ＭＳ Ｐゴシック" pitchFamily="34" charset="-128"/>
              </a:rPr>
              <a:t>Turn in the final version of your thesis by April 15</a:t>
            </a:r>
          </a:p>
          <a:p>
            <a:pPr lvl="1" eaLnBrk="1" hangingPunct="1">
              <a:lnSpc>
                <a:spcPct val="90000"/>
              </a:lnSpc>
              <a:buFontTx/>
              <a:buChar char="-"/>
              <a:defRPr/>
            </a:pPr>
            <a:r>
              <a:rPr lang="en-US" altLang="en-US" sz="2000" b="1" dirty="0">
                <a:solidFill>
                  <a:srgbClr val="000000"/>
                </a:solidFill>
                <a:ea typeface="ＭＳ Ｐゴシック" pitchFamily="34" charset="-128"/>
              </a:rPr>
              <a:t>Must include a letter of support from your faculty advisor</a:t>
            </a:r>
          </a:p>
          <a:p>
            <a:pPr lvl="1" eaLnBrk="1" hangingPunct="1">
              <a:lnSpc>
                <a:spcPct val="90000"/>
              </a:lnSpc>
              <a:buFontTx/>
              <a:buChar char="-"/>
              <a:defRPr/>
            </a:pPr>
            <a:r>
              <a:rPr lang="en-US" altLang="en-US" sz="2000" b="1" dirty="0">
                <a:solidFill>
                  <a:srgbClr val="000000"/>
                </a:solidFill>
                <a:ea typeface="ＭＳ Ｐゴシック" pitchFamily="34" charset="-128"/>
              </a:rPr>
              <a:t>Review completed by the Undergraduate Studies Committee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a:extLst>
              <a:ext uri="{FF2B5EF4-FFF2-40B4-BE49-F238E27FC236}">
                <a16:creationId xmlns:a16="http://schemas.microsoft.com/office/drawing/2014/main" id="{B0119886-BB1E-CD58-AE1E-680265D20E96}"/>
              </a:ext>
            </a:extLst>
          </p:cNvPr>
          <p:cNvSpPr>
            <a:spLocks noGrp="1" noChangeArrowheads="1"/>
          </p:cNvSpPr>
          <p:nvPr>
            <p:ph type="title"/>
          </p:nvPr>
        </p:nvSpPr>
        <p:spPr>
          <a:xfrm>
            <a:off x="457200" y="0"/>
            <a:ext cx="8229600" cy="762000"/>
          </a:xfrm>
        </p:spPr>
        <p:txBody>
          <a:bodyPr/>
          <a:lstStyle/>
          <a:p>
            <a:pPr eaLnBrk="1" hangingPunct="1"/>
            <a:r>
              <a:rPr lang="en-US" altLang="en-US" sz="4000" b="1" dirty="0">
                <a:solidFill>
                  <a:srgbClr val="000000"/>
                </a:solidFill>
                <a:ea typeface="ＭＳ Ｐゴシック" panose="020B0600070205080204" pitchFamily="34" charset="-128"/>
              </a:rPr>
              <a:t>Distinction in Psychology</a:t>
            </a:r>
            <a:endParaRPr lang="en-US" altLang="en-US" sz="4000" dirty="0">
              <a:ea typeface="ＭＳ Ｐゴシック" panose="020B0600070205080204" pitchFamily="34" charset="-128"/>
            </a:endParaRPr>
          </a:p>
        </p:txBody>
      </p:sp>
      <p:sp>
        <p:nvSpPr>
          <p:cNvPr id="25602" name="Content Placeholder 2">
            <a:extLst>
              <a:ext uri="{FF2B5EF4-FFF2-40B4-BE49-F238E27FC236}">
                <a16:creationId xmlns:a16="http://schemas.microsoft.com/office/drawing/2014/main" id="{52E4BC66-F560-3684-7B4C-419A686D8CD1}"/>
              </a:ext>
            </a:extLst>
          </p:cNvPr>
          <p:cNvSpPr>
            <a:spLocks noGrp="1" noChangeArrowheads="1"/>
          </p:cNvSpPr>
          <p:nvPr>
            <p:ph idx="1"/>
          </p:nvPr>
        </p:nvSpPr>
        <p:spPr>
          <a:xfrm>
            <a:off x="228600" y="838200"/>
            <a:ext cx="8458200" cy="5715000"/>
          </a:xfrm>
        </p:spPr>
        <p:txBody>
          <a:bodyPr>
            <a:noAutofit/>
          </a:bodyPr>
          <a:lstStyle/>
          <a:p>
            <a:pPr eaLnBrk="1" hangingPunct="1">
              <a:spcBef>
                <a:spcPts val="300"/>
              </a:spcBef>
              <a:buFontTx/>
              <a:buNone/>
            </a:pPr>
            <a:r>
              <a:rPr lang="en-US" altLang="en-US" sz="2000" dirty="0">
                <a:ea typeface="ＭＳ Ｐゴシック" panose="020B0600070205080204" pitchFamily="34" charset="-128"/>
              </a:rPr>
              <a:t>	Submission of a Bachelor’s Thesis provides students an opportunity to receive distinction.</a:t>
            </a:r>
          </a:p>
          <a:p>
            <a:pPr eaLnBrk="1" hangingPunct="1">
              <a:spcBef>
                <a:spcPts val="300"/>
              </a:spcBef>
              <a:buFontTx/>
              <a:buNone/>
            </a:pPr>
            <a:endParaRPr lang="en-US" altLang="en-US" sz="1000" dirty="0">
              <a:ea typeface="ＭＳ Ｐゴシック" panose="020B0600070205080204" pitchFamily="34" charset="-128"/>
            </a:endParaRPr>
          </a:p>
          <a:p>
            <a:pPr eaLnBrk="1" hangingPunct="1">
              <a:spcBef>
                <a:spcPts val="300"/>
              </a:spcBef>
              <a:buFontTx/>
              <a:buAutoNum type="arabicPeriod"/>
            </a:pPr>
            <a:r>
              <a:rPr lang="en-US" altLang="en-US" sz="1800" dirty="0">
                <a:ea typeface="ＭＳ Ｐゴシック" panose="020B0600070205080204" pitchFamily="34" charset="-128"/>
              </a:rPr>
              <a:t>Earned through the Psychology Honors Program</a:t>
            </a:r>
          </a:p>
          <a:p>
            <a:pPr marL="690563" lvl="1" indent="-290513" eaLnBrk="1" hangingPunct="1">
              <a:spcBef>
                <a:spcPts val="300"/>
              </a:spcBef>
            </a:pPr>
            <a:r>
              <a:rPr lang="en-US" altLang="en-US" sz="1600" dirty="0">
                <a:ea typeface="ＭＳ Ｐゴシック" panose="020B0600070205080204" pitchFamily="34" charset="-128"/>
              </a:rPr>
              <a:t>Graduate with High or Highest Distinction</a:t>
            </a:r>
          </a:p>
          <a:p>
            <a:pPr marL="1090613" lvl="2" indent="-290513" eaLnBrk="1" hangingPunct="1">
              <a:spcBef>
                <a:spcPts val="300"/>
              </a:spcBef>
            </a:pPr>
            <a:r>
              <a:rPr lang="en-US" altLang="en-US" sz="1400" dirty="0">
                <a:ea typeface="ＭＳ Ｐゴシック" panose="020B0600070205080204" pitchFamily="34" charset="-128"/>
              </a:rPr>
              <a:t>GPA ≥ 3.5 = Highest; </a:t>
            </a:r>
          </a:p>
          <a:p>
            <a:pPr marL="1090613" lvl="2" indent="-290513" eaLnBrk="1" hangingPunct="1">
              <a:spcBef>
                <a:spcPts val="300"/>
              </a:spcBef>
            </a:pPr>
            <a:r>
              <a:rPr lang="en-US" altLang="en-US" sz="1400" dirty="0">
                <a:ea typeface="ＭＳ Ｐゴシック" panose="020B0600070205080204" pitchFamily="34" charset="-128"/>
              </a:rPr>
              <a:t>GPA ≥ 3.0 = High</a:t>
            </a:r>
          </a:p>
          <a:p>
            <a:pPr marL="800100" lvl="2" indent="0" eaLnBrk="1" hangingPunct="1">
              <a:spcBef>
                <a:spcPts val="300"/>
              </a:spcBef>
              <a:buNone/>
            </a:pPr>
            <a:endParaRPr lang="en-US" altLang="en-US" sz="1400" dirty="0">
              <a:ea typeface="ＭＳ Ｐゴシック" panose="020B0600070205080204" pitchFamily="34" charset="-128"/>
            </a:endParaRPr>
          </a:p>
          <a:p>
            <a:pPr eaLnBrk="1" hangingPunct="1">
              <a:spcBef>
                <a:spcPts val="300"/>
              </a:spcBef>
              <a:buFontTx/>
              <a:buAutoNum type="arabicPeriod"/>
            </a:pPr>
            <a:r>
              <a:rPr lang="en-US" altLang="en-US" sz="1800" dirty="0">
                <a:ea typeface="ＭＳ Ｐゴシック" panose="020B0600070205080204" pitchFamily="34" charset="-128"/>
              </a:rPr>
              <a:t>Earned through participation in PSYC 494</a:t>
            </a:r>
          </a:p>
          <a:p>
            <a:pPr marL="690563" lvl="1" indent="-290513" eaLnBrk="1" hangingPunct="1">
              <a:spcBef>
                <a:spcPts val="300"/>
              </a:spcBef>
            </a:pPr>
            <a:r>
              <a:rPr lang="en-US" altLang="en-US" sz="1400" dirty="0">
                <a:ea typeface="ＭＳ Ｐゴシック" panose="020B0600070205080204" pitchFamily="34" charset="-128"/>
              </a:rPr>
              <a:t>3 semesters of research beginning no later than junior year (usually starts with PSYC 290)</a:t>
            </a:r>
          </a:p>
          <a:p>
            <a:pPr marL="1090613" lvl="2" indent="-290513" eaLnBrk="1" hangingPunct="1">
              <a:spcBef>
                <a:spcPts val="300"/>
              </a:spcBef>
            </a:pPr>
            <a:r>
              <a:rPr lang="en-US" altLang="en-US" sz="1400" dirty="0">
                <a:ea typeface="ＭＳ Ｐゴシック" panose="020B0600070205080204" pitchFamily="34" charset="-128"/>
              </a:rPr>
              <a:t>Must be enrolled in PSYC 494 when writing thesis</a:t>
            </a:r>
          </a:p>
          <a:p>
            <a:pPr marL="690563" lvl="1" indent="-290513" eaLnBrk="1" hangingPunct="1">
              <a:spcBef>
                <a:spcPts val="300"/>
              </a:spcBef>
            </a:pPr>
            <a:r>
              <a:rPr lang="en-US" altLang="en-US" sz="1400" dirty="0">
                <a:ea typeface="ＭＳ Ｐゴシック" panose="020B0600070205080204" pitchFamily="34" charset="-128"/>
              </a:rPr>
              <a:t>Eligible for Distinction (GPA ≥ 3.0)</a:t>
            </a:r>
          </a:p>
          <a:p>
            <a:pPr marL="690563" lvl="1" indent="-290513" eaLnBrk="1" hangingPunct="1">
              <a:spcBef>
                <a:spcPts val="300"/>
              </a:spcBef>
            </a:pPr>
            <a:r>
              <a:rPr lang="en-US" altLang="en-US" sz="1400" u="sng" dirty="0">
                <a:ea typeface="ＭＳ Ｐゴシック" panose="020B0600070205080204" pitchFamily="34" charset="-128"/>
              </a:rPr>
              <a:t>Typically</a:t>
            </a:r>
            <a:r>
              <a:rPr lang="en-US" altLang="en-US" sz="1400" dirty="0">
                <a:ea typeface="ＭＳ Ｐゴシック" panose="020B0600070205080204" pitchFamily="34" charset="-128"/>
              </a:rPr>
              <a:t>: co-enrollment in PSYC 492 – Capstone Undergraduate Research (or BCOG 492)</a:t>
            </a:r>
          </a:p>
          <a:p>
            <a:pPr marL="1090613" lvl="2" indent="-290513" eaLnBrk="1" hangingPunct="1">
              <a:spcBef>
                <a:spcPts val="300"/>
              </a:spcBef>
            </a:pPr>
            <a:r>
              <a:rPr lang="en-US" altLang="en-US" sz="1400" dirty="0">
                <a:ea typeface="ＭＳ Ｐゴシック" panose="020B0600070205080204" pitchFamily="34" charset="-128"/>
              </a:rPr>
              <a:t>two-semester course taken during your senior year (FA and SP)</a:t>
            </a:r>
          </a:p>
          <a:p>
            <a:pPr marL="1090613" lvl="2" indent="-290513" eaLnBrk="1" hangingPunct="1">
              <a:spcBef>
                <a:spcPts val="300"/>
              </a:spcBef>
            </a:pPr>
            <a:r>
              <a:rPr lang="en-US" altLang="en-US" sz="1400" dirty="0">
                <a:ea typeface="ＭＳ Ｐゴシック" panose="020B0600070205080204" pitchFamily="34" charset="-128"/>
              </a:rPr>
              <a:t>Applications accepted March 1 – August 1</a:t>
            </a:r>
          </a:p>
          <a:p>
            <a:pPr marL="1090613" lvl="2" indent="-290513" eaLnBrk="1" hangingPunct="1">
              <a:spcBef>
                <a:spcPts val="300"/>
              </a:spcBef>
            </a:pPr>
            <a:r>
              <a:rPr lang="en-US" altLang="en-US" sz="1400" dirty="0">
                <a:ea typeface="ＭＳ Ｐゴシック" panose="020B0600070205080204" pitchFamily="34" charset="-128"/>
              </a:rPr>
              <a:t>follows a similar pattern as the Honor’s program, but condensed</a:t>
            </a:r>
          </a:p>
          <a:p>
            <a:pPr marL="1090613" lvl="2" indent="-290513" eaLnBrk="1" hangingPunct="1">
              <a:spcBef>
                <a:spcPts val="300"/>
              </a:spcBef>
            </a:pPr>
            <a:r>
              <a:rPr lang="en-US" altLang="en-US" sz="1000" dirty="0">
                <a:ea typeface="ＭＳ Ｐゴシック" panose="020B0600070205080204" pitchFamily="34" charset="-128"/>
                <a:hlinkClick r:id="rId2"/>
              </a:rPr>
              <a:t>https://psychology.illinois.edu/research/undergraduate-research-opportunities/psyc-492-capstone-undergraduate-research</a:t>
            </a:r>
            <a:r>
              <a:rPr lang="en-US" altLang="en-US" sz="1000" dirty="0">
                <a:ea typeface="ＭＳ Ｐゴシック" panose="020B0600070205080204" pitchFamily="34" charset="-128"/>
              </a:rPr>
              <a:t> </a:t>
            </a:r>
          </a:p>
          <a:p>
            <a:pPr marL="690563" lvl="1" indent="-290513" eaLnBrk="1" hangingPunct="1">
              <a:spcBef>
                <a:spcPts val="300"/>
              </a:spcBef>
            </a:pPr>
            <a:r>
              <a:rPr lang="en-US" altLang="en-US" sz="1400" dirty="0">
                <a:ea typeface="ＭＳ Ｐゴシック" panose="020B0600070205080204" pitchFamily="34" charset="-128"/>
              </a:rPr>
              <a:t>If you are not enrolled in the Capstone Program, you must submit an “Intention to submit a Bachelor’s Thesis” form</a:t>
            </a:r>
          </a:p>
          <a:p>
            <a:pPr marL="1090613" lvl="2" indent="-290513" eaLnBrk="1" hangingPunct="1">
              <a:spcBef>
                <a:spcPts val="300"/>
              </a:spcBef>
            </a:pPr>
            <a:r>
              <a:rPr lang="en-US" altLang="en-US" sz="1200" dirty="0">
                <a:ea typeface="ＭＳ Ｐゴシック" panose="020B0600070205080204" pitchFamily="34" charset="-128"/>
                <a:hlinkClick r:id="rId3"/>
              </a:rPr>
              <a:t>https://psychology.illinois.edu/research/undergraduate-research/bachelors-thesis</a:t>
            </a:r>
            <a:r>
              <a:rPr lang="en-US" altLang="en-US" sz="1200" dirty="0">
                <a:ea typeface="ＭＳ Ｐゴシック" panose="020B0600070205080204" pitchFamily="34" charset="-128"/>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a:extLst>
              <a:ext uri="{FF2B5EF4-FFF2-40B4-BE49-F238E27FC236}">
                <a16:creationId xmlns:a16="http://schemas.microsoft.com/office/drawing/2014/main" id="{A6A48AFF-34DD-A4C6-9AE1-93AAE7A8AFB3}"/>
              </a:ext>
            </a:extLst>
          </p:cNvPr>
          <p:cNvSpPr>
            <a:spLocks noGrp="1" noChangeArrowheads="1"/>
          </p:cNvSpPr>
          <p:nvPr>
            <p:ph type="title"/>
          </p:nvPr>
        </p:nvSpPr>
        <p:spPr/>
        <p:txBody>
          <a:bodyPr/>
          <a:lstStyle/>
          <a:p>
            <a:pPr eaLnBrk="1" hangingPunct="1"/>
            <a:r>
              <a:rPr lang="en-US" altLang="en-US" sz="4000" b="1" dirty="0">
                <a:solidFill>
                  <a:srgbClr val="000000"/>
                </a:solidFill>
                <a:ea typeface="ＭＳ Ｐゴシック" panose="020B0600070205080204" pitchFamily="34" charset="-128"/>
              </a:rPr>
              <a:t>Steps to earning Distinction in Psychology</a:t>
            </a:r>
            <a:endParaRPr lang="en-US" altLang="en-US" sz="4000" dirty="0">
              <a:ea typeface="ＭＳ Ｐゴシック" panose="020B0600070205080204" pitchFamily="34" charset="-128"/>
            </a:endParaRPr>
          </a:p>
        </p:txBody>
      </p:sp>
      <p:sp>
        <p:nvSpPr>
          <p:cNvPr id="26626" name="Content Placeholder 2">
            <a:extLst>
              <a:ext uri="{FF2B5EF4-FFF2-40B4-BE49-F238E27FC236}">
                <a16:creationId xmlns:a16="http://schemas.microsoft.com/office/drawing/2014/main" id="{1B70177B-ACA1-56E6-6A6D-27863DC0F6DB}"/>
              </a:ext>
            </a:extLst>
          </p:cNvPr>
          <p:cNvSpPr>
            <a:spLocks noGrp="1" noChangeArrowheads="1"/>
          </p:cNvSpPr>
          <p:nvPr>
            <p:ph idx="1"/>
          </p:nvPr>
        </p:nvSpPr>
        <p:spPr>
          <a:xfrm>
            <a:off x="762000" y="1905000"/>
            <a:ext cx="8001000" cy="4724400"/>
          </a:xfrm>
        </p:spPr>
        <p:txBody>
          <a:bodyPr/>
          <a:lstStyle/>
          <a:p>
            <a:pPr marL="514350" indent="-514350" eaLnBrk="1" hangingPunct="1">
              <a:buFont typeface="+mj-lt"/>
              <a:buAutoNum type="arabicPeriod"/>
            </a:pPr>
            <a:r>
              <a:rPr lang="en-US" altLang="en-US" sz="2800" dirty="0">
                <a:ea typeface="ＭＳ Ｐゴシック" panose="020B0600070205080204" pitchFamily="34" charset="-128"/>
              </a:rPr>
              <a:t>Three semesters of research work in a lab</a:t>
            </a:r>
          </a:p>
          <a:p>
            <a:pPr marL="514350" indent="-514350" eaLnBrk="1" hangingPunct="1">
              <a:buFont typeface="+mj-lt"/>
              <a:buAutoNum type="arabicPeriod"/>
            </a:pPr>
            <a:r>
              <a:rPr lang="en-US" altLang="en-US" sz="2800" dirty="0">
                <a:ea typeface="ＭＳ Ｐゴシック" panose="020B0600070205080204" pitchFamily="34" charset="-128"/>
              </a:rPr>
              <a:t>Submission of a formal Bachelor</a:t>
            </a:r>
            <a:r>
              <a:rPr lang="ja-JP" altLang="en-US" sz="2800" dirty="0">
                <a:ea typeface="ＭＳ Ｐゴシック" panose="020B0600070205080204" pitchFamily="34" charset="-128"/>
              </a:rPr>
              <a:t>’</a:t>
            </a:r>
            <a:r>
              <a:rPr lang="en-US" altLang="ja-JP" sz="2800" dirty="0">
                <a:ea typeface="ＭＳ Ｐゴシック" panose="020B0600070205080204" pitchFamily="34" charset="-128"/>
              </a:rPr>
              <a:t>s Thesis</a:t>
            </a:r>
          </a:p>
          <a:p>
            <a:pPr marL="514350" indent="-514350" eaLnBrk="1" hangingPunct="1">
              <a:buFont typeface="+mj-lt"/>
              <a:buAutoNum type="arabicPeriod"/>
            </a:pPr>
            <a:r>
              <a:rPr lang="en-US" altLang="en-US" sz="2800" dirty="0">
                <a:ea typeface="ＭＳ Ｐゴシック" panose="020B0600070205080204" pitchFamily="34" charset="-128"/>
              </a:rPr>
              <a:t>The thesis must be approved by your research advisor (via Letter of Support) and the Undergraduate Studies Committee</a:t>
            </a:r>
          </a:p>
          <a:p>
            <a:pPr marL="514350" indent="-514350" eaLnBrk="1" hangingPunct="1">
              <a:buFont typeface="+mj-lt"/>
              <a:buAutoNum type="arabicPeriod"/>
            </a:pPr>
            <a:r>
              <a:rPr lang="en-US" altLang="en-US" sz="2800" dirty="0">
                <a:ea typeface="ＭＳ Ｐゴシック" panose="020B0600070205080204" pitchFamily="34" charset="-128"/>
              </a:rPr>
              <a:t>Have at least a 3.0 GPA at the time of submission of the thesis</a:t>
            </a:r>
          </a:p>
          <a:p>
            <a:pPr marL="514350" indent="-514350" eaLnBrk="1" hangingPunct="1">
              <a:buFont typeface="+mj-lt"/>
              <a:buAutoNum type="arabicPeriod"/>
            </a:pPr>
            <a:r>
              <a:rPr lang="en-US" altLang="en-US" sz="2800" dirty="0">
                <a:ea typeface="ＭＳ Ｐゴシック" panose="020B0600070205080204" pitchFamily="34" charset="-128"/>
              </a:rPr>
              <a:t>Thesis submission deadline is </a:t>
            </a:r>
            <a:r>
              <a:rPr lang="en-US" altLang="en-US" sz="2800" b="1" u="sng" dirty="0">
                <a:ea typeface="ＭＳ Ｐゴシック" panose="020B0600070205080204" pitchFamily="34" charset="-128"/>
              </a:rPr>
              <a:t>firm</a:t>
            </a:r>
            <a:r>
              <a:rPr lang="en-US" altLang="en-US" sz="2800" dirty="0">
                <a:ea typeface="ＭＳ Ｐゴシック" panose="020B0600070205080204" pitchFamily="34" charset="-128"/>
              </a:rPr>
              <a:t> – April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586CF-75AC-F294-73FC-654C70DA1C9E}"/>
              </a:ext>
            </a:extLst>
          </p:cNvPr>
          <p:cNvSpPr>
            <a:spLocks noGrp="1"/>
          </p:cNvSpPr>
          <p:nvPr>
            <p:ph type="title"/>
          </p:nvPr>
        </p:nvSpPr>
        <p:spPr/>
        <p:txBody>
          <a:bodyPr/>
          <a:lstStyle/>
          <a:p>
            <a:r>
              <a:rPr lang="en-US" sz="3600" b="1" dirty="0"/>
              <a:t>Faculty advisors eligible to supervise a Bachelor’s thesis</a:t>
            </a:r>
          </a:p>
        </p:txBody>
      </p:sp>
      <p:sp>
        <p:nvSpPr>
          <p:cNvPr id="3" name="Content Placeholder 2">
            <a:extLst>
              <a:ext uri="{FF2B5EF4-FFF2-40B4-BE49-F238E27FC236}">
                <a16:creationId xmlns:a16="http://schemas.microsoft.com/office/drawing/2014/main" id="{A7A4DBC9-9069-C4BF-9053-8552D0D02DE9}"/>
              </a:ext>
            </a:extLst>
          </p:cNvPr>
          <p:cNvSpPr>
            <a:spLocks noGrp="1"/>
          </p:cNvSpPr>
          <p:nvPr>
            <p:ph idx="1"/>
          </p:nvPr>
        </p:nvSpPr>
        <p:spPr>
          <a:xfrm>
            <a:off x="457200" y="1951037"/>
            <a:ext cx="8534400" cy="4525963"/>
          </a:xfrm>
        </p:spPr>
        <p:txBody>
          <a:bodyPr>
            <a:normAutofit fontScale="62500" lnSpcReduction="20000"/>
          </a:bodyPr>
          <a:lstStyle/>
          <a:p>
            <a:r>
              <a:rPr lang="en-US" dirty="0"/>
              <a:t>Psychology Department Faculty</a:t>
            </a:r>
          </a:p>
          <a:p>
            <a:pPr lvl="1"/>
            <a:r>
              <a:rPr lang="en-US" dirty="0">
                <a:hlinkClick r:id="rId2"/>
              </a:rPr>
              <a:t>https://psychology.illinois.edu/directory/faculty</a:t>
            </a:r>
            <a:r>
              <a:rPr lang="en-US" dirty="0"/>
              <a:t> </a:t>
            </a:r>
          </a:p>
          <a:p>
            <a:pPr lvl="1"/>
            <a:r>
              <a:rPr lang="en-US" dirty="0"/>
              <a:t>can supervise Honor’s or Capstone student, as well as a thesis through PSYC 494</a:t>
            </a:r>
          </a:p>
          <a:p>
            <a:pPr lvl="1"/>
            <a:endParaRPr lang="en-US" dirty="0"/>
          </a:p>
          <a:p>
            <a:r>
              <a:rPr lang="en-US" dirty="0"/>
              <a:t>Affiliated faculty in Psychology (0%-time affiliates)</a:t>
            </a:r>
          </a:p>
          <a:p>
            <a:pPr lvl="1"/>
            <a:r>
              <a:rPr lang="en-US" dirty="0"/>
              <a:t>faculty who are primarily appointed in another department (check with them)</a:t>
            </a:r>
          </a:p>
          <a:p>
            <a:pPr lvl="1"/>
            <a:r>
              <a:rPr lang="en-US" dirty="0"/>
              <a:t>can supervise an Honor’s or Capstone student, as well as a thesis through PSYC 494</a:t>
            </a:r>
          </a:p>
          <a:p>
            <a:pPr lvl="2"/>
            <a:r>
              <a:rPr lang="en-US" dirty="0"/>
              <a:t>if through PSYC 494 only, must submit “Intention to submit thesis” form</a:t>
            </a:r>
          </a:p>
          <a:p>
            <a:pPr marL="457200" lvl="1" indent="0">
              <a:buNone/>
            </a:pPr>
            <a:endParaRPr lang="en-US" dirty="0"/>
          </a:p>
          <a:p>
            <a:r>
              <a:rPr lang="en-US" dirty="0"/>
              <a:t>Research Instructor (RI) in Psychology</a:t>
            </a:r>
          </a:p>
          <a:p>
            <a:pPr lvl="1"/>
            <a:r>
              <a:rPr lang="en-US" dirty="0"/>
              <a:t>faculty who are primarily appointed in another department (check with them)</a:t>
            </a:r>
          </a:p>
          <a:p>
            <a:pPr lvl="1"/>
            <a:r>
              <a:rPr lang="en-US" dirty="0"/>
              <a:t>can supervise a Capstone student, as well as a thesis through PSYC 494</a:t>
            </a:r>
          </a:p>
          <a:p>
            <a:pPr lvl="2"/>
            <a:r>
              <a:rPr lang="en-US" dirty="0"/>
              <a:t>if through PSYC 494 only, must submit “Intention to submit thesis” form</a:t>
            </a:r>
          </a:p>
          <a:p>
            <a:pPr lvl="1"/>
            <a:endParaRPr lang="en-US" dirty="0"/>
          </a:p>
        </p:txBody>
      </p:sp>
    </p:spTree>
    <p:extLst>
      <p:ext uri="{BB962C8B-B14F-4D97-AF65-F5344CB8AC3E}">
        <p14:creationId xmlns:p14="http://schemas.microsoft.com/office/powerpoint/2010/main" val="1267912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7C78-0AB6-1005-0723-D82F43557762}"/>
              </a:ext>
            </a:extLst>
          </p:cNvPr>
          <p:cNvSpPr>
            <a:spLocks noGrp="1"/>
          </p:cNvSpPr>
          <p:nvPr>
            <p:ph type="title"/>
          </p:nvPr>
        </p:nvSpPr>
        <p:spPr>
          <a:xfrm>
            <a:off x="457200" y="274638"/>
            <a:ext cx="8229600" cy="639761"/>
          </a:xfrm>
        </p:spPr>
        <p:txBody>
          <a:bodyPr/>
          <a:lstStyle/>
          <a:p>
            <a:r>
              <a:rPr lang="en-US" b="1" dirty="0"/>
              <a:t>Resources</a:t>
            </a:r>
          </a:p>
        </p:txBody>
      </p:sp>
      <p:sp>
        <p:nvSpPr>
          <p:cNvPr id="3" name="Content Placeholder 2">
            <a:extLst>
              <a:ext uri="{FF2B5EF4-FFF2-40B4-BE49-F238E27FC236}">
                <a16:creationId xmlns:a16="http://schemas.microsoft.com/office/drawing/2014/main" id="{350ABBFC-C24C-A982-AC4A-094305CEF2F4}"/>
              </a:ext>
            </a:extLst>
          </p:cNvPr>
          <p:cNvSpPr>
            <a:spLocks noGrp="1"/>
          </p:cNvSpPr>
          <p:nvPr>
            <p:ph idx="1"/>
          </p:nvPr>
        </p:nvSpPr>
        <p:spPr>
          <a:xfrm>
            <a:off x="431180" y="1417638"/>
            <a:ext cx="8229600" cy="4525963"/>
          </a:xfrm>
        </p:spPr>
        <p:txBody>
          <a:bodyPr>
            <a:normAutofit fontScale="70000" lnSpcReduction="20000"/>
          </a:bodyPr>
          <a:lstStyle/>
          <a:p>
            <a:r>
              <a:rPr lang="en-US" dirty="0"/>
              <a:t>Information and application for the Honor’s program</a:t>
            </a:r>
          </a:p>
          <a:p>
            <a:pPr lvl="1"/>
            <a:r>
              <a:rPr lang="en-US" dirty="0">
                <a:hlinkClick r:id="rId2"/>
              </a:rPr>
              <a:t>https://psychology.illinois.edu/research/undergraduate-research/honors-program</a:t>
            </a:r>
            <a:r>
              <a:rPr lang="en-US" dirty="0"/>
              <a:t> </a:t>
            </a:r>
          </a:p>
          <a:p>
            <a:pPr lvl="1"/>
            <a:r>
              <a:rPr lang="en-US" dirty="0"/>
              <a:t>Applications accepted Oct 1 - Nov 15</a:t>
            </a:r>
          </a:p>
          <a:p>
            <a:endParaRPr lang="en-US" dirty="0"/>
          </a:p>
          <a:p>
            <a:r>
              <a:rPr lang="en-US" dirty="0"/>
              <a:t>Information and application for the Capstone program</a:t>
            </a:r>
          </a:p>
          <a:p>
            <a:pPr lvl="1"/>
            <a:r>
              <a:rPr lang="en-US" dirty="0">
                <a:hlinkClick r:id="rId3"/>
              </a:rPr>
              <a:t>https://psychology.illinois.edu/research/undergraduate-research/capstone-undergraduate-research-psyc-492-or-bcog-492</a:t>
            </a:r>
            <a:r>
              <a:rPr lang="en-US" dirty="0"/>
              <a:t> </a:t>
            </a:r>
          </a:p>
          <a:p>
            <a:pPr lvl="1"/>
            <a:r>
              <a:rPr lang="en-US" dirty="0"/>
              <a:t>Applications accepted March 1 – Aug 1 (rolling admission)</a:t>
            </a:r>
          </a:p>
          <a:p>
            <a:pPr marL="0" indent="0">
              <a:buNone/>
            </a:pPr>
            <a:endParaRPr lang="en-US" dirty="0"/>
          </a:p>
          <a:p>
            <a:r>
              <a:rPr lang="en-US" dirty="0"/>
              <a:t>Information about Bachelor’s thesis requirements, as well as the “Intention to Submit a Bachelor’s Thesis” form</a:t>
            </a:r>
          </a:p>
          <a:p>
            <a:pPr lvl="1"/>
            <a:r>
              <a:rPr lang="en-US" dirty="0">
                <a:hlinkClick r:id="rId4"/>
              </a:rPr>
              <a:t>https://psychology.illinois.edu/research/undergraduate-research/bachelors-thesis</a:t>
            </a:r>
            <a:endParaRPr lang="en-US" dirty="0"/>
          </a:p>
          <a:p>
            <a:endParaRPr lang="en-US" dirty="0"/>
          </a:p>
        </p:txBody>
      </p:sp>
    </p:spTree>
    <p:extLst>
      <p:ext uri="{BB962C8B-B14F-4D97-AF65-F5344CB8AC3E}">
        <p14:creationId xmlns:p14="http://schemas.microsoft.com/office/powerpoint/2010/main" val="14707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CD094-276A-52CB-4558-1542FAE0E11A}"/>
              </a:ext>
            </a:extLst>
          </p:cNvPr>
          <p:cNvSpPr>
            <a:spLocks noGrp="1"/>
          </p:cNvSpPr>
          <p:nvPr>
            <p:ph type="title"/>
          </p:nvPr>
        </p:nvSpPr>
        <p:spPr/>
        <p:txBody>
          <a:bodyPr/>
          <a:lstStyle/>
          <a:p>
            <a:r>
              <a:rPr lang="en-US" b="1" dirty="0"/>
              <a:t>Questions? Free to contact us</a:t>
            </a:r>
          </a:p>
        </p:txBody>
      </p:sp>
      <p:sp>
        <p:nvSpPr>
          <p:cNvPr id="3" name="Content Placeholder 2">
            <a:extLst>
              <a:ext uri="{FF2B5EF4-FFF2-40B4-BE49-F238E27FC236}">
                <a16:creationId xmlns:a16="http://schemas.microsoft.com/office/drawing/2014/main" id="{2922EE8C-EB04-F640-2533-5BC016368DD6}"/>
              </a:ext>
            </a:extLst>
          </p:cNvPr>
          <p:cNvSpPr>
            <a:spLocks noGrp="1"/>
          </p:cNvSpPr>
          <p:nvPr>
            <p:ph idx="1"/>
          </p:nvPr>
        </p:nvSpPr>
        <p:spPr/>
        <p:txBody>
          <a:bodyPr>
            <a:normAutofit fontScale="77500" lnSpcReduction="20000"/>
          </a:bodyPr>
          <a:lstStyle/>
          <a:p>
            <a:pPr marL="0" indent="0">
              <a:buNone/>
            </a:pPr>
            <a:r>
              <a:rPr lang="en-US" dirty="0"/>
              <a:t>Professor Ava Briley</a:t>
            </a:r>
          </a:p>
          <a:p>
            <a:pPr marL="0" indent="0">
              <a:buNone/>
            </a:pPr>
            <a:r>
              <a:rPr lang="en-US" dirty="0"/>
              <a:t>Honors program coordinator, SP27-SP28</a:t>
            </a:r>
          </a:p>
          <a:p>
            <a:pPr marL="0" indent="0">
              <a:buNone/>
            </a:pPr>
            <a:r>
              <a:rPr lang="en-US" dirty="0">
                <a:hlinkClick r:id="rId2"/>
              </a:rPr>
              <a:t>dabriley@illinois.edu</a:t>
            </a:r>
            <a:r>
              <a:rPr lang="en-US" dirty="0"/>
              <a:t> </a:t>
            </a:r>
          </a:p>
          <a:p>
            <a:pPr marL="0" indent="0">
              <a:buNone/>
            </a:pPr>
            <a:endParaRPr lang="en-US" dirty="0"/>
          </a:p>
          <a:p>
            <a:pPr marL="0" indent="0">
              <a:buNone/>
            </a:pPr>
            <a:r>
              <a:rPr lang="en-US" dirty="0"/>
              <a:t>Billy Vermillion</a:t>
            </a:r>
          </a:p>
          <a:p>
            <a:pPr marL="0" indent="0">
              <a:buNone/>
            </a:pPr>
            <a:r>
              <a:rPr lang="en-US" dirty="0"/>
              <a:t>Assistant Director, Undergraduate Advising</a:t>
            </a:r>
          </a:p>
          <a:p>
            <a:pPr marL="0" indent="0">
              <a:buNone/>
            </a:pPr>
            <a:r>
              <a:rPr lang="en-US" dirty="0">
                <a:hlinkClick r:id="rId3"/>
              </a:rPr>
              <a:t>bbv@illinois.edu</a:t>
            </a:r>
            <a:r>
              <a:rPr lang="en-US" dirty="0"/>
              <a:t> </a:t>
            </a:r>
          </a:p>
          <a:p>
            <a:pPr marL="0" indent="0">
              <a:buNone/>
            </a:pPr>
            <a:endParaRPr lang="en-US" dirty="0"/>
          </a:p>
          <a:p>
            <a:pPr marL="0" indent="0">
              <a:buNone/>
            </a:pPr>
            <a:r>
              <a:rPr lang="en-US" dirty="0"/>
              <a:t>Professor Josh Gulley</a:t>
            </a:r>
          </a:p>
          <a:p>
            <a:pPr marL="0" indent="0">
              <a:buNone/>
            </a:pPr>
            <a:r>
              <a:rPr lang="en-US" dirty="0"/>
              <a:t>Director of Undergraduate Studies</a:t>
            </a:r>
          </a:p>
          <a:p>
            <a:pPr marL="0" indent="0">
              <a:buNone/>
            </a:pPr>
            <a:r>
              <a:rPr lang="en-US" dirty="0">
                <a:hlinkClick r:id="rId4"/>
              </a:rPr>
              <a:t>jgulley@Illinois.edu</a:t>
            </a:r>
            <a:r>
              <a:rPr lang="en-US" dirty="0"/>
              <a:t> </a:t>
            </a:r>
          </a:p>
        </p:txBody>
      </p:sp>
    </p:spTree>
    <p:extLst>
      <p:ext uri="{BB962C8B-B14F-4D97-AF65-F5344CB8AC3E}">
        <p14:creationId xmlns:p14="http://schemas.microsoft.com/office/powerpoint/2010/main" val="4063657772"/>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8110</TotalTime>
  <Words>1440</Words>
  <Application>Microsoft Macintosh PowerPoint</Application>
  <PresentationFormat>On-screen Show (4:3)</PresentationFormat>
  <Paragraphs>161</Paragraphs>
  <Slides>12</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ＭＳ Ｐゴシック</vt:lpstr>
      <vt:lpstr>Arial</vt:lpstr>
      <vt:lpstr>Calibri</vt:lpstr>
      <vt:lpstr>Default Design</vt:lpstr>
      <vt:lpstr>Honors Program in Psychology</vt:lpstr>
      <vt:lpstr>Why do the Honors Program? </vt:lpstr>
      <vt:lpstr>Along the way, you will:</vt:lpstr>
      <vt:lpstr>Honors Program in Psychology</vt:lpstr>
      <vt:lpstr>First semester (= Second semester of Junior year)</vt:lpstr>
      <vt:lpstr>Second Semester (= First semester of Senior year)</vt:lpstr>
      <vt:lpstr>Third Semester (= Second semester of Senior year)</vt:lpstr>
      <vt:lpstr>Distinction in Psychology</vt:lpstr>
      <vt:lpstr>Steps to earning Distinction in Psychology</vt:lpstr>
      <vt:lpstr>Faculty advisors eligible to supervise a Bachelor’s thesis</vt:lpstr>
      <vt:lpstr>Resources</vt:lpstr>
      <vt:lpstr>Questions? Free to contact us</vt:lpstr>
    </vt:vector>
  </TitlesOfParts>
  <Company>Hearing Research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Robert E. Wickesberg</dc:creator>
  <cp:lastModifiedBy>Josh Gulley</cp:lastModifiedBy>
  <cp:revision>51</cp:revision>
  <dcterms:created xsi:type="dcterms:W3CDTF">2007-10-31T00:22:39Z</dcterms:created>
  <dcterms:modified xsi:type="dcterms:W3CDTF">2026-10-15T02:04:50Z</dcterms:modified>
</cp:coreProperties>
</file>