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sldIdLst>
    <p:sldId id="256" r:id="rId2"/>
    <p:sldId id="262" r:id="rId3"/>
    <p:sldId id="263" r:id="rId4"/>
    <p:sldId id="281" r:id="rId5"/>
    <p:sldId id="269" r:id="rId6"/>
    <p:sldId id="268" r:id="rId7"/>
    <p:sldId id="264" r:id="rId8"/>
    <p:sldId id="270" r:id="rId9"/>
    <p:sldId id="271" r:id="rId10"/>
    <p:sldId id="272" r:id="rId11"/>
    <p:sldId id="273" r:id="rId12"/>
    <p:sldId id="274" r:id="rId13"/>
    <p:sldId id="275" r:id="rId14"/>
    <p:sldId id="276" r:id="rId15"/>
    <p:sldId id="278" r:id="rId16"/>
    <p:sldId id="277" r:id="rId17"/>
    <p:sldId id="279"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F0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38"/>
    <p:restoredTop sz="94621"/>
  </p:normalViewPr>
  <p:slideViewPr>
    <p:cSldViewPr snapToGrid="0" snapToObjects="1">
      <p:cViewPr varScale="1">
        <p:scale>
          <a:sx n="105" d="100"/>
          <a:sy n="105" d="100"/>
        </p:scale>
        <p:origin x="126" y="24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5494718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749788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4306749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79192656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839444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98777541"/>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0253329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540547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35BB1C6-BF8F-4481-8AB2-603A1C8A906A}" type="datetimeFigureOut">
              <a:rPr lang="en-US" smtClean="0"/>
              <a:t>8/31/2021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633793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54880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8/31/2021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878908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2446835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7093121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8/31/2021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324055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EC5CECA-2D3A-4680-9B49-752200DE467C}" type="datetimeFigureOut">
              <a:rPr lang="en-US" smtClean="0"/>
              <a:t>8/31/2021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0582749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729001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8/31/2021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5829100"/>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5BB1C6-BF8F-4481-8AB2-603A1C8A906A}" type="datetimeFigureOut">
              <a:rPr lang="en-US" smtClean="0"/>
              <a:t>8/31/2021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4098630"/>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psychology.illinois.edu/academics/undergraduate-program/major/clinicalcommunity-psychology-concentration" TargetMode="External"/><Relationship Id="rId13" Type="http://schemas.openxmlformats.org/officeDocument/2006/relationships/hyperlink" Target="https://psychology.illinois.edu/academics/undergraduate-program/major/intradisciplinary-psychology-concentration" TargetMode="External"/><Relationship Id="rId3" Type="http://schemas.openxmlformats.org/officeDocument/2006/relationships/slide" Target="slide9.xml"/><Relationship Id="rId7" Type="http://schemas.openxmlformats.org/officeDocument/2006/relationships/hyperlink" Target="https://psychology.illinois.edu/academics/undergraduate-program/major/concentrations/behavioral-neuroscience-concentration" TargetMode="External"/><Relationship Id="rId12" Type="http://schemas.openxmlformats.org/officeDocument/2006/relationships/hyperlink" Target="https://psychology.illinois.edu/academics/undergraduate-program/major/concentrations/diversity-science-concentration" TargetMode="External"/><Relationship Id="rId2" Type="http://schemas.openxmlformats.org/officeDocument/2006/relationships/slide" Target="slide8.xml"/><Relationship Id="rId16" Type="http://schemas.openxmlformats.org/officeDocument/2006/relationships/hyperlink" Target="https://psychology.illinois.edu/academics/undergraduate-program/major/social-psychology-concentration" TargetMode="External"/><Relationship Id="rId1" Type="http://schemas.openxmlformats.org/officeDocument/2006/relationships/slideLayout" Target="../slideLayouts/slideLayout2.xml"/><Relationship Id="rId6" Type="http://schemas.openxmlformats.org/officeDocument/2006/relationships/slide" Target="slide3.xml"/><Relationship Id="rId11" Type="http://schemas.openxmlformats.org/officeDocument/2006/relationships/hyperlink" Target="https://psychology.illinois.edu/academics/undergraduate-program/major/developmental-psychology-concentration" TargetMode="External"/><Relationship Id="rId5" Type="http://schemas.openxmlformats.org/officeDocument/2006/relationships/slide" Target="slide15.xml"/><Relationship Id="rId15" Type="http://schemas.openxmlformats.org/officeDocument/2006/relationships/hyperlink" Target="https://psychology.illinois.edu/academics/undergraduate-program/major/personality-psychology" TargetMode="External"/><Relationship Id="rId10" Type="http://schemas.openxmlformats.org/officeDocument/2006/relationships/hyperlink" Target="https://psychology.illinois.edu/academics/undergraduate-program/major/concentrations/cognitive-neuroscience-concentration" TargetMode="External"/><Relationship Id="rId4" Type="http://schemas.openxmlformats.org/officeDocument/2006/relationships/slide" Target="slide11.xml"/><Relationship Id="rId9" Type="http://schemas.openxmlformats.org/officeDocument/2006/relationships/hyperlink" Target="https://psychology.illinois.edu/academics/undergraduate-program/major/cognitive-psychology-concentration" TargetMode="External"/><Relationship Id="rId14" Type="http://schemas.openxmlformats.org/officeDocument/2006/relationships/hyperlink" Target="https://psychology.illinois.edu/academics/undergraduate-program/major/concentrations/organizational-psychology-concentration"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uachieve.apps.uillinois.edu/uachieve_uiuc/" TargetMode="External"/><Relationship Id="rId3" Type="http://schemas.openxmlformats.org/officeDocument/2006/relationships/slide" Target="slide13.xml"/><Relationship Id="rId7" Type="http://schemas.openxmlformats.org/officeDocument/2006/relationships/slide" Target="slide7.xml"/><Relationship Id="rId2" Type="http://schemas.openxmlformats.org/officeDocument/2006/relationships/slide" Target="slide12.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15.xml"/><Relationship Id="rId4" Type="http://schemas.openxmlformats.org/officeDocument/2006/relationships/slide" Target="slide14.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7" Type="http://schemas.openxmlformats.org/officeDocument/2006/relationships/slide" Target="slide7.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15.xml"/><Relationship Id="rId4" Type="http://schemas.openxmlformats.org/officeDocument/2006/relationships/slide" Target="slide14.xml"/></Relationships>
</file>

<file path=ppt/slides/_rels/slide13.xml.rels><?xml version="1.0" encoding="UTF-8" standalone="yes"?>
<Relationships xmlns="http://schemas.openxmlformats.org/package/2006/relationships"><Relationship Id="rId8" Type="http://schemas.openxmlformats.org/officeDocument/2006/relationships/hyperlink" Target="https://las.illinois.edu/academics/programs/double" TargetMode="External"/><Relationship Id="rId3" Type="http://schemas.openxmlformats.org/officeDocument/2006/relationships/slide" Target="slide9.xml"/><Relationship Id="rId7" Type="http://schemas.openxmlformats.org/officeDocument/2006/relationships/slide" Target="slide7.xml"/><Relationship Id="rId2" Type="http://schemas.openxmlformats.org/officeDocument/2006/relationships/slide" Target="slide12.xml"/><Relationship Id="rId1" Type="http://schemas.openxmlformats.org/officeDocument/2006/relationships/slideLayout" Target="../slideLayouts/slideLayout2.xml"/><Relationship Id="rId6" Type="http://schemas.openxmlformats.org/officeDocument/2006/relationships/slide" Target="slide3.xml"/><Relationship Id="rId5" Type="http://schemas.openxmlformats.org/officeDocument/2006/relationships/slide" Target="slide15.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8" Type="http://schemas.openxmlformats.org/officeDocument/2006/relationships/hyperlink" Target="https://psychology.illinois.edu/academics/undergraduate-program/major/concentrations/behavioral-neuroscience-concentration" TargetMode="External"/><Relationship Id="rId13" Type="http://schemas.openxmlformats.org/officeDocument/2006/relationships/hyperlink" Target="https://psychology.illinois.edu/academics/undergraduate-program/major/concentrations/diversity-science-concentration" TargetMode="External"/><Relationship Id="rId3" Type="http://schemas.openxmlformats.org/officeDocument/2006/relationships/slide" Target="slide13.xml"/><Relationship Id="rId7" Type="http://schemas.openxmlformats.org/officeDocument/2006/relationships/slide" Target="slide7.xml"/><Relationship Id="rId12" Type="http://schemas.openxmlformats.org/officeDocument/2006/relationships/hyperlink" Target="https://psychology.illinois.edu/academics/undergraduate-program/major/developmental-psychology-concentration" TargetMode="External"/><Relationship Id="rId17" Type="http://schemas.openxmlformats.org/officeDocument/2006/relationships/hyperlink" Target="https://psychology.illinois.edu/academics/undergraduate-program/major/social-psychology-concentration" TargetMode="External"/><Relationship Id="rId2" Type="http://schemas.openxmlformats.org/officeDocument/2006/relationships/slide" Target="slide12.xml"/><Relationship Id="rId16" Type="http://schemas.openxmlformats.org/officeDocument/2006/relationships/hyperlink" Target="https://psychology.illinois.edu/academics/undergraduate-program/major/personality-psychology" TargetMode="External"/><Relationship Id="rId1" Type="http://schemas.openxmlformats.org/officeDocument/2006/relationships/slideLayout" Target="../slideLayouts/slideLayout2.xml"/><Relationship Id="rId6" Type="http://schemas.openxmlformats.org/officeDocument/2006/relationships/slide" Target="slide3.xml"/><Relationship Id="rId11" Type="http://schemas.openxmlformats.org/officeDocument/2006/relationships/hyperlink" Target="https://psychology.illinois.edu/academics/undergraduate-program/major/concentrations/cognitive-neuroscience-concentration" TargetMode="External"/><Relationship Id="rId5" Type="http://schemas.openxmlformats.org/officeDocument/2006/relationships/slide" Target="slide15.xml"/><Relationship Id="rId15" Type="http://schemas.openxmlformats.org/officeDocument/2006/relationships/hyperlink" Target="https://psychology.illinois.edu/academics/undergraduate-program/major/concentrations/organizational-psychology-concentration" TargetMode="External"/><Relationship Id="rId10" Type="http://schemas.openxmlformats.org/officeDocument/2006/relationships/hyperlink" Target="https://psychology.illinois.edu/academics/undergraduate-program/major/cognitive-psychology-concentration" TargetMode="External"/><Relationship Id="rId4" Type="http://schemas.openxmlformats.org/officeDocument/2006/relationships/slide" Target="slide10.xml"/><Relationship Id="rId9" Type="http://schemas.openxmlformats.org/officeDocument/2006/relationships/hyperlink" Target="https://psychology.illinois.edu/academics/undergraduate-program/major/clinicalcommunity-psychology-concentration" TargetMode="External"/><Relationship Id="rId14" Type="http://schemas.openxmlformats.org/officeDocument/2006/relationships/hyperlink" Target="https://psychology.illinois.edu/academics/undergraduate-program/major/intradisciplinary-psychology-concentration" TargetMode="Externa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3.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7" Type="http://schemas.openxmlformats.org/officeDocument/2006/relationships/hyperlink" Target="http://catalog.illinois.edu/undergraduate/las/minors/psychology/" TargetMode="Externa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3.xml"/></Relationships>
</file>

<file path=ppt/slides/_rels/slide17.xml.rels><?xml version="1.0" encoding="UTF-8" standalone="yes"?>
<Relationships xmlns="http://schemas.openxmlformats.org/package/2006/relationships"><Relationship Id="rId8" Type="http://schemas.openxmlformats.org/officeDocument/2006/relationships/hyperlink" Target="mailto:psych-advising@illinois.edu" TargetMode="External"/><Relationship Id="rId3" Type="http://schemas.openxmlformats.org/officeDocument/2006/relationships/slide" Target="slide9.xml"/><Relationship Id="rId7" Type="http://schemas.openxmlformats.org/officeDocument/2006/relationships/hyperlink" Target="https://las.illinois.edu/system/files/inline-files/Minor_Declaration%20%282%29.pdf" TargetMode="External"/><Relationship Id="rId2"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3.xml"/><Relationship Id="rId9" Type="http://schemas.openxmlformats.org/officeDocument/2006/relationships/hyperlink" Target="mailto:las-recordsofficer@illinois.edu" TargetMode="External"/></Relationships>
</file>

<file path=ppt/slides/_rels/slide18.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15.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6.xml"/></Relationships>
</file>

<file path=ppt/slides/_rels/slide2.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5.xml"/><Relationship Id="rId7"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9.xml"/><Relationship Id="rId4" Type="http://schemas.openxmlformats.org/officeDocument/2006/relationships/slide" Target="slide7.xml"/><Relationship Id="rId9" Type="http://schemas.openxmlformats.org/officeDocument/2006/relationships/slide" Target="slide17.xml"/></Relationships>
</file>

<file path=ppt/slides/_rels/slide3.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5.xml"/><Relationship Id="rId7" Type="http://schemas.openxmlformats.org/officeDocument/2006/relationships/slide" Target="slide11.xml"/><Relationship Id="rId2"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hyperlink" Target="https://uachieve.apps.uillinois.edu/uachieve_uiuc/" TargetMode="External"/><Relationship Id="rId5" Type="http://schemas.openxmlformats.org/officeDocument/2006/relationships/slide" Target="slide7.xml"/><Relationship Id="rId10" Type="http://schemas.openxmlformats.org/officeDocument/2006/relationships/slide" Target="slide17.xml"/><Relationship Id="rId4" Type="http://schemas.openxmlformats.org/officeDocument/2006/relationships/slide" Target="slide6.xml"/><Relationship Id="rId9" Type="http://schemas.openxmlformats.org/officeDocument/2006/relationships/slide" Target="slide15.xml"/></Relationships>
</file>

<file path=ppt/slides/_rels/slide4.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5.xml"/><Relationship Id="rId7"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7.xml"/><Relationship Id="rId10" Type="http://schemas.openxmlformats.org/officeDocument/2006/relationships/slide" Target="slide17.xml"/><Relationship Id="rId4" Type="http://schemas.openxmlformats.org/officeDocument/2006/relationships/slide" Target="slide6.xml"/><Relationship Id="rId9" Type="http://schemas.openxmlformats.org/officeDocument/2006/relationships/slide" Target="slide15.xml"/></Relationships>
</file>

<file path=ppt/slides/_rels/slide5.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7.xml"/><Relationship Id="rId3" Type="http://schemas.openxmlformats.org/officeDocument/2006/relationships/slide" Target="slide18.xml"/><Relationship Id="rId7" Type="http://schemas.openxmlformats.org/officeDocument/2006/relationships/hyperlink" Target="mailto:las-recordsofficer@illinois.edu?subject=Obtaining%20a%20second%20major%20form" TargetMode="External"/><Relationship Id="rId12" Type="http://schemas.openxmlformats.org/officeDocument/2006/relationships/slide" Target="slide15.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hyperlink" Target="https://apps.atlas.illinois.edu/FormBuilderSurvey/Survey/LAS_Administration/Student_Academic_Affairs/Curriculum_Change_Form/" TargetMode="External"/><Relationship Id="rId11" Type="http://schemas.openxmlformats.org/officeDocument/2006/relationships/slide" Target="slide13.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4.xml"/><Relationship Id="rId9" Type="http://schemas.openxmlformats.org/officeDocument/2006/relationships/slide" Target="slide9.xml"/></Relationships>
</file>

<file path=ppt/slides/_rels/slide6.xml.rels><?xml version="1.0" encoding="UTF-8" standalone="yes"?>
<Relationships xmlns="http://schemas.openxmlformats.org/package/2006/relationships"><Relationship Id="rId8" Type="http://schemas.openxmlformats.org/officeDocument/2006/relationships/hyperlink" Target="https://psychology.illinois.edu/academics/undergraduate-program/major/concentrations/cognitive-neuroscience-concentration" TargetMode="External"/><Relationship Id="rId13" Type="http://schemas.openxmlformats.org/officeDocument/2006/relationships/hyperlink" Target="https://psychology.illinois.edu/academics/undergraduate-program/major/personality-psychology" TargetMode="External"/><Relationship Id="rId18" Type="http://schemas.openxmlformats.org/officeDocument/2006/relationships/slide" Target="slide13.xml"/><Relationship Id="rId3" Type="http://schemas.openxmlformats.org/officeDocument/2006/relationships/slide" Target="slide18.xml"/><Relationship Id="rId7" Type="http://schemas.openxmlformats.org/officeDocument/2006/relationships/hyperlink" Target="https://psychology.illinois.edu/academics/undergraduate-program/major/cognitive-psychology-concentration" TargetMode="External"/><Relationship Id="rId12" Type="http://schemas.openxmlformats.org/officeDocument/2006/relationships/hyperlink" Target="https://psychology.illinois.edu/academics/undergraduate-program/major/concentrations/organizational-psychology-concentration" TargetMode="External"/><Relationship Id="rId17" Type="http://schemas.openxmlformats.org/officeDocument/2006/relationships/slide" Target="slide11.xml"/><Relationship Id="rId2" Type="http://schemas.openxmlformats.org/officeDocument/2006/relationships/slide" Target="slide5.xml"/><Relationship Id="rId16" Type="http://schemas.openxmlformats.org/officeDocument/2006/relationships/slide" Target="slide9.xml"/><Relationship Id="rId20" Type="http://schemas.openxmlformats.org/officeDocument/2006/relationships/slide" Target="slide17.xml"/><Relationship Id="rId1" Type="http://schemas.openxmlformats.org/officeDocument/2006/relationships/slideLayout" Target="../slideLayouts/slideLayout2.xml"/><Relationship Id="rId6" Type="http://schemas.openxmlformats.org/officeDocument/2006/relationships/hyperlink" Target="https://psychology.illinois.edu/academics/undergraduate-program/major/clinicalcommunity-psychology-concentration" TargetMode="External"/><Relationship Id="rId11" Type="http://schemas.openxmlformats.org/officeDocument/2006/relationships/hyperlink" Target="https://psychology.illinois.edu/academics/undergraduate-program/major/intradisciplinary-psychology-concentration" TargetMode="External"/><Relationship Id="rId5" Type="http://schemas.openxmlformats.org/officeDocument/2006/relationships/hyperlink" Target="https://psychology.illinois.edu/academics/undergraduate-program/major/concentrations/behavioral-neuroscience-concentration" TargetMode="External"/><Relationship Id="rId15" Type="http://schemas.openxmlformats.org/officeDocument/2006/relationships/slide" Target="slide7.xml"/><Relationship Id="rId10" Type="http://schemas.openxmlformats.org/officeDocument/2006/relationships/hyperlink" Target="https://psychology.illinois.edu/academics/undergraduate-program/major/concentrations/diversity-science-concentration" TargetMode="External"/><Relationship Id="rId19" Type="http://schemas.openxmlformats.org/officeDocument/2006/relationships/slide" Target="slide15.xml"/><Relationship Id="rId4" Type="http://schemas.openxmlformats.org/officeDocument/2006/relationships/slide" Target="slide4.xml"/><Relationship Id="rId9" Type="http://schemas.openxmlformats.org/officeDocument/2006/relationships/hyperlink" Target="https://psychology.illinois.edu/academics/undergraduate-program/major/developmental-psychology-concentration" TargetMode="External"/><Relationship Id="rId14" Type="http://schemas.openxmlformats.org/officeDocument/2006/relationships/hyperlink" Target="https://psychology.illinois.edu/academics/undergraduate-program/major/social-psychology-concentration" TargetMode="External"/></Relationships>
</file>

<file path=ppt/slides/_rels/slide7.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9.xml"/><Relationship Id="rId7" Type="http://schemas.openxmlformats.org/officeDocument/2006/relationships/slide" Target="slide7.xml"/><Relationship Id="rId12" Type="http://schemas.openxmlformats.org/officeDocument/2006/relationships/hyperlink" Target="https://uachieve.apps.uillinois.edu/uachieve_uiuc/" TargetMode="Externa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1.xml"/><Relationship Id="rId11" Type="http://schemas.openxmlformats.org/officeDocument/2006/relationships/slide" Target="slide17.xml"/><Relationship Id="rId5" Type="http://schemas.openxmlformats.org/officeDocument/2006/relationships/slide" Target="slide5.xml"/><Relationship Id="rId10" Type="http://schemas.openxmlformats.org/officeDocument/2006/relationships/slide" Target="slide3.xml"/><Relationship Id="rId4" Type="http://schemas.openxmlformats.org/officeDocument/2006/relationships/slide" Target="slide10.xml"/><Relationship Id="rId9" Type="http://schemas.openxmlformats.org/officeDocument/2006/relationships/slide" Target="slide13.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9.xml"/><Relationship Id="rId7" Type="http://schemas.openxmlformats.org/officeDocument/2006/relationships/slide" Target="slide15.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7.xml"/><Relationship Id="rId4" Type="http://schemas.openxmlformats.org/officeDocument/2006/relationships/slide" Target="slide10.xml"/><Relationship Id="rId9" Type="http://schemas.openxmlformats.org/officeDocument/2006/relationships/slide" Target="slide3.xml"/></Relationships>
</file>

<file path=ppt/slides/_rels/slide9.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8.xml"/><Relationship Id="rId7" Type="http://schemas.openxmlformats.org/officeDocument/2006/relationships/slide" Target="slide15.xml"/><Relationship Id="rId2" Type="http://schemas.openxmlformats.org/officeDocument/2006/relationships/slide" Target="slide10.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hyperlink" Target="https://las.illinois.edu/admissions/intercollegiate" TargetMode="External"/><Relationship Id="rId5" Type="http://schemas.openxmlformats.org/officeDocument/2006/relationships/slide" Target="slide11.xml"/><Relationship Id="rId10" Type="http://schemas.openxmlformats.org/officeDocument/2006/relationships/slide" Target="slide17.xml"/><Relationship Id="rId4" Type="http://schemas.openxmlformats.org/officeDocument/2006/relationships/slide" Target="slide5.xml"/><Relationship Id="rId9"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37521-82E3-4549-9973-F6D10D9CF8EA}"/>
              </a:ext>
            </a:extLst>
          </p:cNvPr>
          <p:cNvSpPr>
            <a:spLocks noGrp="1"/>
          </p:cNvSpPr>
          <p:nvPr>
            <p:ph type="ctrTitle"/>
          </p:nvPr>
        </p:nvSpPr>
        <p:spPr/>
        <p:txBody>
          <a:bodyPr/>
          <a:lstStyle/>
          <a:p>
            <a:pPr algn="l"/>
            <a:r>
              <a:rPr lang="en-US" sz="3600" dirty="0" smtClean="0"/>
              <a:t>Brain &amp; Cognitive Science/Psychology </a:t>
            </a:r>
            <a:r>
              <a:rPr lang="en-US" sz="3600" dirty="0"/>
              <a:t/>
            </a:r>
            <a:br>
              <a:rPr lang="en-US" sz="3600" dirty="0"/>
            </a:br>
            <a:r>
              <a:rPr lang="en-US" sz="3600" dirty="0"/>
              <a:t>Major/Minor Meeting</a:t>
            </a:r>
          </a:p>
        </p:txBody>
      </p:sp>
    </p:spTree>
    <p:extLst>
      <p:ext uri="{BB962C8B-B14F-4D97-AF65-F5344CB8AC3E}">
        <p14:creationId xmlns:p14="http://schemas.microsoft.com/office/powerpoint/2010/main" val="2037214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 To </a:t>
              </a:r>
              <a:r>
                <a:rPr lang="en-US" sz="2000" dirty="0" smtClean="0">
                  <a:solidFill>
                    <a:schemeClr val="bg1"/>
                  </a:solidFill>
                </a:rPr>
                <a:t>Declare PSYC</a:t>
              </a:r>
              <a:endParaRPr lang="en-US" sz="2000" dirty="0">
                <a:solidFill>
                  <a:schemeClr val="bg1"/>
                </a:solidFill>
              </a:endParaRP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6" name="TextBox 15">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678C1C60-28EB-DE4C-9C33-4DF5A6F14C0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t>Single Major</a:t>
            </a:r>
          </a:p>
          <a:p>
            <a:pPr algn="ctr"/>
            <a:r>
              <a:rPr lang="en-US" sz="2000" dirty="0"/>
              <a:t>Non-LAS Students</a:t>
            </a:r>
          </a:p>
        </p:txBody>
      </p:sp>
      <p:sp>
        <p:nvSpPr>
          <p:cNvPr id="25" name="TextBox 24">
            <a:hlinkClick r:id="rId4" action="ppaction://hlinksldjump"/>
            <a:extLst>
              <a:ext uri="{FF2B5EF4-FFF2-40B4-BE49-F238E27FC236}">
                <a16:creationId xmlns:a16="http://schemas.microsoft.com/office/drawing/2014/main" id="{0102A8F3-7EEB-F441-AB0E-47BFFC4E21F9}"/>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Dual Degree</a:t>
            </a:r>
          </a:p>
          <a:p>
            <a:pPr algn="ctr"/>
            <a:r>
              <a:rPr lang="en-US" sz="2000" dirty="0">
                <a:solidFill>
                  <a:schemeClr val="tx1">
                    <a:lumMod val="65000"/>
                  </a:schemeClr>
                </a:solidFill>
              </a:rPr>
              <a:t>Non-LAS Students</a:t>
            </a:r>
          </a:p>
        </p:txBody>
      </p:sp>
      <p:sp>
        <p:nvSpPr>
          <p:cNvPr id="26" name="TextBox 25">
            <a:hlinkClick r:id="rId5" action="ppaction://hlinksldjump"/>
            <a:extLst>
              <a:ext uri="{FF2B5EF4-FFF2-40B4-BE49-F238E27FC236}">
                <a16:creationId xmlns:a16="http://schemas.microsoft.com/office/drawing/2014/main" id="{91146902-0881-9C43-AE74-F0823E13F5EB}"/>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27" name="TextBox 26">
            <a:hlinkClick r:id="rId6" action="ppaction://hlinksldjump"/>
            <a:extLst>
              <a:ext uri="{FF2B5EF4-FFF2-40B4-BE49-F238E27FC236}">
                <a16:creationId xmlns:a16="http://schemas.microsoft.com/office/drawing/2014/main" id="{CF273D32-D1DA-1246-81E4-75B139713A63}"/>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0" name="Rectangle 19">
            <a:extLst>
              <a:ext uri="{FF2B5EF4-FFF2-40B4-BE49-F238E27FC236}">
                <a16:creationId xmlns:a16="http://schemas.microsoft.com/office/drawing/2014/main" id="{9E632A25-D002-804D-8B46-7A9E8941C6B0}"/>
              </a:ext>
            </a:extLst>
          </p:cNvPr>
          <p:cNvSpPr/>
          <p:nvPr/>
        </p:nvSpPr>
        <p:spPr>
          <a:xfrm>
            <a:off x="3948332" y="2038991"/>
            <a:ext cx="7010400" cy="4339650"/>
          </a:xfrm>
          <a:prstGeom prst="rect">
            <a:avLst/>
          </a:prstGeom>
        </p:spPr>
        <p:txBody>
          <a:bodyPr wrap="square">
            <a:spAutoFit/>
          </a:bodyPr>
          <a:lstStyle/>
          <a:p>
            <a:pPr algn="ctr"/>
            <a:r>
              <a:rPr lang="en-US" sz="2400" b="1" dirty="0">
                <a:solidFill>
                  <a:srgbClr val="004C97"/>
                </a:solidFill>
                <a:latin typeface="+mj-lt"/>
                <a:hlinkClick r:id="rId7"/>
              </a:rPr>
              <a:t>Behavioral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8"/>
              </a:rPr>
              <a:t>Clinical/Community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9"/>
              </a:rPr>
              <a:t>Cognitive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0"/>
              </a:rPr>
              <a:t>Cognitive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1"/>
              </a:rPr>
              <a:t>Developmental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2"/>
              </a:rPr>
              <a:t>Diversity 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3"/>
              </a:rPr>
              <a:t>Intradisciplinary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4"/>
              </a:rPr>
              <a:t>Organizational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5"/>
              </a:rPr>
              <a:t>Personality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6"/>
              </a:rPr>
              <a:t>Social Psychology</a:t>
            </a:r>
            <a:endParaRPr lang="en-US" sz="2400" b="0" i="0" dirty="0">
              <a:solidFill>
                <a:srgbClr val="363636"/>
              </a:solidFill>
              <a:effectLst/>
              <a:latin typeface="+mj-lt"/>
            </a:endParaRPr>
          </a:p>
        </p:txBody>
      </p:sp>
      <p:sp>
        <p:nvSpPr>
          <p:cNvPr id="3" name="TextBox 2"/>
          <p:cNvSpPr txBox="1"/>
          <p:nvPr/>
        </p:nvSpPr>
        <p:spPr>
          <a:xfrm>
            <a:off x="217422" y="2554650"/>
            <a:ext cx="2864442"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7481949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 To </a:t>
              </a:r>
              <a:r>
                <a:rPr lang="en-US" sz="2000" dirty="0" smtClean="0">
                  <a:solidFill>
                    <a:schemeClr val="bg1"/>
                  </a:solidFill>
                </a:rPr>
                <a:t>Declare PSYC</a:t>
              </a:r>
              <a:endParaRPr lang="en-US" sz="2000" dirty="0">
                <a:solidFill>
                  <a:schemeClr val="bg1"/>
                </a:solidFill>
              </a:endParaRP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  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9" name="TextBox 18">
            <a:extLst>
              <a:ext uri="{FF2B5EF4-FFF2-40B4-BE49-F238E27FC236}">
                <a16:creationId xmlns:a16="http://schemas.microsoft.com/office/drawing/2014/main" id="{8CFA7B5A-DD48-A241-8CC5-48A18667CC10}"/>
              </a:ext>
            </a:extLst>
          </p:cNvPr>
          <p:cNvSpPr txBox="1"/>
          <p:nvPr/>
        </p:nvSpPr>
        <p:spPr>
          <a:xfrm>
            <a:off x="0" y="1183579"/>
            <a:ext cx="2912533" cy="707886"/>
          </a:xfrm>
          <a:prstGeom prst="rect">
            <a:avLst/>
          </a:prstGeom>
          <a:solidFill>
            <a:schemeClr val="bg1">
              <a:alpha val="30000"/>
            </a:schemeClr>
          </a:solidFill>
        </p:spPr>
        <p:txBody>
          <a:bodyPr wrap="square" rtlCol="0">
            <a:spAutoFit/>
          </a:bodyPr>
          <a:lstStyle/>
          <a:p>
            <a:pPr algn="ctr"/>
            <a:r>
              <a:rPr lang="en-US" sz="2000" dirty="0"/>
              <a:t>Dual Degree</a:t>
            </a:r>
          </a:p>
          <a:p>
            <a:pPr algn="ctr"/>
            <a:r>
              <a:rPr lang="en-US" sz="2000" dirty="0"/>
              <a:t>Non-LAS Students</a:t>
            </a:r>
          </a:p>
        </p:txBody>
      </p:sp>
      <p:sp>
        <p:nvSpPr>
          <p:cNvPr id="20" name="TextBox 19">
            <a:hlinkClick r:id="rId5" action="ppaction://hlinksldjump"/>
            <a:extLst>
              <a:ext uri="{FF2B5EF4-FFF2-40B4-BE49-F238E27FC236}">
                <a16:creationId xmlns:a16="http://schemas.microsoft.com/office/drawing/2014/main" id="{AC633FC6-5BBF-9C4A-928C-C9152F79B372}"/>
              </a:ext>
            </a:extLst>
          </p:cNvPr>
          <p:cNvSpPr txBox="1"/>
          <p:nvPr/>
        </p:nvSpPr>
        <p:spPr>
          <a:xfrm>
            <a:off x="2912533"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21" name="TextBox 20">
            <a:hlinkClick r:id="rId6" action="ppaction://hlinksldjump"/>
            <a:extLst>
              <a:ext uri="{FF2B5EF4-FFF2-40B4-BE49-F238E27FC236}">
                <a16:creationId xmlns:a16="http://schemas.microsoft.com/office/drawing/2014/main" id="{660AE430-EFA8-BE43-A144-9EA47941A86A}"/>
              </a:ext>
            </a:extLst>
          </p:cNvPr>
          <p:cNvSpPr txBox="1"/>
          <p:nvPr/>
        </p:nvSpPr>
        <p:spPr>
          <a:xfrm>
            <a:off x="5825066"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9" name="TextBox 28">
            <a:hlinkClick r:id="rId7" action="ppaction://hlinksldjump"/>
            <a:extLst>
              <a:ext uri="{FF2B5EF4-FFF2-40B4-BE49-F238E27FC236}">
                <a16:creationId xmlns:a16="http://schemas.microsoft.com/office/drawing/2014/main" id="{7731EF3E-1D55-5143-B5BB-8D77CDC489AA}"/>
              </a:ext>
            </a:extLst>
          </p:cNvPr>
          <p:cNvSpPr txBox="1"/>
          <p:nvPr/>
        </p:nvSpPr>
        <p:spPr>
          <a:xfrm>
            <a:off x="8737597" y="117471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30" name="Rectangle 29">
            <a:extLst>
              <a:ext uri="{FF2B5EF4-FFF2-40B4-BE49-F238E27FC236}">
                <a16:creationId xmlns:a16="http://schemas.microsoft.com/office/drawing/2014/main" id="{4E0298DB-F623-7543-B064-E9C649BE2BFB}"/>
              </a:ext>
            </a:extLst>
          </p:cNvPr>
          <p:cNvSpPr/>
          <p:nvPr/>
        </p:nvSpPr>
        <p:spPr>
          <a:xfrm>
            <a:off x="0" y="4600992"/>
            <a:ext cx="12050844" cy="2215991"/>
          </a:xfrm>
          <a:prstGeom prst="rect">
            <a:avLst/>
          </a:prstGeom>
          <a:solidFill>
            <a:schemeClr val="bg1">
              <a:alpha val="25000"/>
            </a:schemeClr>
          </a:solidFill>
        </p:spPr>
        <p:txBody>
          <a:bodyPr wrap="square">
            <a:spAutoFit/>
          </a:bodyPr>
          <a:lstStyle/>
          <a:p>
            <a:pPr algn="ctr"/>
            <a:r>
              <a:rPr lang="en-US" b="1" dirty="0">
                <a:latin typeface="Gotham A"/>
              </a:rPr>
              <a:t>Create a Psychology Generate Audit</a:t>
            </a:r>
          </a:p>
          <a:p>
            <a:endParaRPr lang="en-US" sz="400" dirty="0">
              <a:latin typeface="Whitney SSm A"/>
            </a:endParaRPr>
          </a:p>
          <a:p>
            <a:r>
              <a:rPr lang="en-US" dirty="0">
                <a:latin typeface="Whitney SSm A"/>
              </a:rPr>
              <a:t>Students can view their degree audit through the </a:t>
            </a:r>
            <a:r>
              <a:rPr lang="en-US" b="1" u="sng" dirty="0">
                <a:latin typeface="Whitney SSm A"/>
                <a:hlinkClick r:id="rId8" tooltip="DARSweb for Students">
                  <a:extLst>
                    <a:ext uri="{A12FA001-AC4F-418D-AE19-62706E023703}">
                      <ahyp:hlinkClr xmlns:ahyp="http://schemas.microsoft.com/office/drawing/2018/hyperlinkcolor" xmlns="" val="tx"/>
                    </a:ext>
                  </a:extLst>
                </a:hlinkClick>
              </a:rPr>
              <a:t>Degree Audit System</a:t>
            </a:r>
            <a:r>
              <a:rPr lang="en-US" dirty="0">
                <a:latin typeface="Whitney SSm A"/>
              </a:rPr>
              <a:t>. </a:t>
            </a:r>
          </a:p>
          <a:p>
            <a:endParaRPr lang="en-US" sz="400" dirty="0">
              <a:latin typeface="Whitney SSm A"/>
            </a:endParaRPr>
          </a:p>
          <a:p>
            <a:endParaRPr lang="en-US" sz="400" dirty="0">
              <a:latin typeface="Whitney SSm A"/>
            </a:endParaRPr>
          </a:p>
          <a:p>
            <a:r>
              <a:rPr lang="en-US" b="1" dirty="0">
                <a:latin typeface="Whitney SSm A"/>
              </a:rPr>
              <a:t>Select a Different Program:</a:t>
            </a:r>
            <a:r>
              <a:rPr lang="en-US" dirty="0">
                <a:latin typeface="Whitney SSm A"/>
              </a:rPr>
              <a:t/>
            </a:r>
            <a:br>
              <a:rPr lang="en-US" dirty="0">
                <a:latin typeface="Whitney SSm A"/>
              </a:rPr>
            </a:br>
            <a:r>
              <a:rPr lang="en-US" dirty="0">
                <a:latin typeface="Whitney SSm A"/>
              </a:rPr>
              <a:t>This option allows you to run a Psychology audit.  Click the “Select a Different Program” menu and enter the following values:</a:t>
            </a:r>
          </a:p>
          <a:p>
            <a:pPr marL="742950" lvl="1" indent="-285750">
              <a:buFont typeface="+mj-lt"/>
              <a:buAutoNum type="arabicPeriod"/>
            </a:pPr>
            <a:r>
              <a:rPr lang="en-US" b="1" dirty="0">
                <a:latin typeface="Whitney SSm A"/>
              </a:rPr>
              <a:t>School: </a:t>
            </a:r>
            <a:r>
              <a:rPr lang="en-US" dirty="0">
                <a:latin typeface="Whitney SSm A"/>
              </a:rPr>
              <a:t>”UKV-LAS”</a:t>
            </a:r>
          </a:p>
          <a:p>
            <a:pPr marL="742950" lvl="1" indent="-285750">
              <a:buFont typeface="+mj-lt"/>
              <a:buAutoNum type="arabicPeriod"/>
            </a:pPr>
            <a:r>
              <a:rPr lang="en-US" b="1" dirty="0">
                <a:latin typeface="Whitney SSm A"/>
              </a:rPr>
              <a:t>Program:</a:t>
            </a:r>
            <a:r>
              <a:rPr lang="en-US" dirty="0">
                <a:latin typeface="Whitney SSm A"/>
              </a:rPr>
              <a:t>  ”</a:t>
            </a:r>
            <a:r>
              <a:rPr lang="en-US" dirty="0" err="1">
                <a:latin typeface="Whitney SSm A"/>
              </a:rPr>
              <a:t>Psyc</a:t>
            </a:r>
            <a:r>
              <a:rPr lang="en-US" dirty="0">
                <a:latin typeface="Whitney SSm A"/>
              </a:rPr>
              <a:t>: </a:t>
            </a:r>
            <a:r>
              <a:rPr lang="en-US" dirty="0" err="1">
                <a:latin typeface="Whitney SSm A"/>
              </a:rPr>
              <a:t>xxxx</a:t>
            </a:r>
            <a:r>
              <a:rPr lang="en-US" dirty="0">
                <a:latin typeface="Whitney SSm A"/>
              </a:rPr>
              <a:t>”  (</a:t>
            </a:r>
            <a:r>
              <a:rPr lang="en-US" dirty="0" err="1">
                <a:latin typeface="Whitney SSm A"/>
              </a:rPr>
              <a:t>xxxx</a:t>
            </a:r>
            <a:r>
              <a:rPr lang="en-US" dirty="0">
                <a:latin typeface="Whitney SSm A"/>
              </a:rPr>
              <a:t> = specific concentration)</a:t>
            </a:r>
          </a:p>
          <a:p>
            <a:pPr marL="742950" lvl="1" indent="-285750">
              <a:buFont typeface="+mj-lt"/>
              <a:buAutoNum type="arabicPeriod"/>
            </a:pPr>
            <a:r>
              <a:rPr lang="en-US" b="1" dirty="0">
                <a:latin typeface="Whitney SSm A"/>
              </a:rPr>
              <a:t>Catalog Year: </a:t>
            </a:r>
            <a:r>
              <a:rPr lang="en-US" dirty="0">
                <a:latin typeface="Whitney SSm A"/>
              </a:rPr>
              <a:t>the semester/year you started at Illinois</a:t>
            </a:r>
            <a:endParaRPr lang="en-US" i="0" dirty="0">
              <a:effectLst/>
              <a:latin typeface="Whitney SSm A"/>
            </a:endParaRPr>
          </a:p>
        </p:txBody>
      </p:sp>
      <p:sp>
        <p:nvSpPr>
          <p:cNvPr id="3" name="TextBox 2"/>
          <p:cNvSpPr txBox="1"/>
          <p:nvPr/>
        </p:nvSpPr>
        <p:spPr>
          <a:xfrm>
            <a:off x="249258" y="2556856"/>
            <a:ext cx="2832606"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3169778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How To </a:t>
              </a:r>
              <a:r>
                <a:rPr lang="en-US" sz="2000" dirty="0" smtClean="0"/>
                <a:t>Declare PSYC</a:t>
              </a:r>
              <a:endParaRPr lang="en-US" sz="2000" dirty="0"/>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a:t>
              </a:r>
              <a:r>
                <a:rPr lang="en-US" sz="2000" dirty="0">
                  <a:solidFill>
                    <a:schemeClr val="bg1"/>
                  </a:solidFill>
                </a:rPr>
                <a:t>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9" name="TextBox 18">
            <a:extLst>
              <a:ext uri="{FF2B5EF4-FFF2-40B4-BE49-F238E27FC236}">
                <a16:creationId xmlns:a16="http://schemas.microsoft.com/office/drawing/2014/main" id="{8CFA7B5A-DD48-A241-8CC5-48A18667CC10}"/>
              </a:ext>
            </a:extLst>
          </p:cNvPr>
          <p:cNvSpPr txBox="1"/>
          <p:nvPr/>
        </p:nvSpPr>
        <p:spPr>
          <a:xfrm>
            <a:off x="0" y="1183579"/>
            <a:ext cx="2912533" cy="707886"/>
          </a:xfrm>
          <a:prstGeom prst="rect">
            <a:avLst/>
          </a:prstGeom>
          <a:solidFill>
            <a:schemeClr val="bg1">
              <a:alpha val="30000"/>
            </a:schemeClr>
          </a:solidFill>
        </p:spPr>
        <p:txBody>
          <a:bodyPr wrap="square" rtlCol="0">
            <a:spAutoFit/>
          </a:bodyPr>
          <a:lstStyle/>
          <a:p>
            <a:pPr algn="ctr"/>
            <a:r>
              <a:rPr lang="en-US" sz="2000" dirty="0"/>
              <a:t>Dual Degree</a:t>
            </a:r>
          </a:p>
          <a:p>
            <a:pPr algn="ctr"/>
            <a:r>
              <a:rPr lang="en-US" sz="2000" dirty="0"/>
              <a:t>Non-LAS Students</a:t>
            </a:r>
          </a:p>
        </p:txBody>
      </p:sp>
      <p:sp>
        <p:nvSpPr>
          <p:cNvPr id="20" name="TextBox 19">
            <a:hlinkClick r:id="rId5" action="ppaction://hlinksldjump"/>
            <a:extLst>
              <a:ext uri="{FF2B5EF4-FFF2-40B4-BE49-F238E27FC236}">
                <a16:creationId xmlns:a16="http://schemas.microsoft.com/office/drawing/2014/main" id="{AC633FC6-5BBF-9C4A-928C-C9152F79B372}"/>
              </a:ext>
            </a:extLst>
          </p:cNvPr>
          <p:cNvSpPr txBox="1"/>
          <p:nvPr/>
        </p:nvSpPr>
        <p:spPr>
          <a:xfrm>
            <a:off x="2912533"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21" name="TextBox 20">
            <a:hlinkClick r:id="rId6" action="ppaction://hlinksldjump"/>
            <a:extLst>
              <a:ext uri="{FF2B5EF4-FFF2-40B4-BE49-F238E27FC236}">
                <a16:creationId xmlns:a16="http://schemas.microsoft.com/office/drawing/2014/main" id="{660AE430-EFA8-BE43-A144-9EA47941A86A}"/>
              </a:ext>
            </a:extLst>
          </p:cNvPr>
          <p:cNvSpPr txBox="1"/>
          <p:nvPr/>
        </p:nvSpPr>
        <p:spPr>
          <a:xfrm>
            <a:off x="5825066"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9" name="TextBox 28">
            <a:hlinkClick r:id="rId7" action="ppaction://hlinksldjump"/>
            <a:extLst>
              <a:ext uri="{FF2B5EF4-FFF2-40B4-BE49-F238E27FC236}">
                <a16:creationId xmlns:a16="http://schemas.microsoft.com/office/drawing/2014/main" id="{7731EF3E-1D55-5143-B5BB-8D77CDC489AA}"/>
              </a:ext>
            </a:extLst>
          </p:cNvPr>
          <p:cNvSpPr txBox="1"/>
          <p:nvPr/>
        </p:nvSpPr>
        <p:spPr>
          <a:xfrm>
            <a:off x="8737597" y="118970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2" name="TextBox 21">
            <a:extLst>
              <a:ext uri="{FF2B5EF4-FFF2-40B4-BE49-F238E27FC236}">
                <a16:creationId xmlns:a16="http://schemas.microsoft.com/office/drawing/2014/main" id="{BAE38E97-0EE0-D549-92A5-954C59E04CDF}"/>
              </a:ext>
            </a:extLst>
          </p:cNvPr>
          <p:cNvSpPr txBox="1"/>
          <p:nvPr/>
        </p:nvSpPr>
        <p:spPr>
          <a:xfrm>
            <a:off x="3448407" y="2209502"/>
            <a:ext cx="8365067" cy="4401205"/>
          </a:xfrm>
          <a:prstGeom prst="rect">
            <a:avLst/>
          </a:prstGeom>
          <a:noFill/>
        </p:spPr>
        <p:txBody>
          <a:bodyPr wrap="square" rtlCol="0">
            <a:spAutoFit/>
          </a:bodyPr>
          <a:lstStyle/>
          <a:p>
            <a:pPr algn="ctr"/>
            <a:r>
              <a:rPr lang="en-US" sz="2400" dirty="0"/>
              <a:t>Course Requirements</a:t>
            </a:r>
          </a:p>
          <a:p>
            <a:endParaRPr lang="en-US" sz="1600" dirty="0"/>
          </a:p>
          <a:p>
            <a:r>
              <a:rPr lang="en-US" sz="2400" dirty="0"/>
              <a:t>Students must earn credit for:</a:t>
            </a:r>
          </a:p>
          <a:p>
            <a:endParaRPr lang="en-US" sz="1600" dirty="0"/>
          </a:p>
          <a:p>
            <a:pPr marL="342900" indent="-342900">
              <a:buFont typeface="Arial" panose="020B0604020202020204" pitchFamily="34" charset="0"/>
              <a:buChar char="•"/>
            </a:pPr>
            <a:r>
              <a:rPr lang="en-US" sz="2400" dirty="0"/>
              <a:t>An introductory psychology course (PSYC 100 or equivalent)</a:t>
            </a:r>
          </a:p>
          <a:p>
            <a:endParaRPr lang="en-US" sz="1600" dirty="0"/>
          </a:p>
          <a:p>
            <a:pPr marL="342900" indent="-342900">
              <a:buFont typeface="Arial" panose="020B0604020202020204" pitchFamily="34" charset="0"/>
              <a:buChar char="•"/>
            </a:pPr>
            <a:r>
              <a:rPr lang="en-US" sz="2400" dirty="0"/>
              <a:t>A course in social, clinical or developmental psychology (PSYC 207, 201, 216, 238, 239, 245, 250, or equivalent)</a:t>
            </a:r>
          </a:p>
          <a:p>
            <a:endParaRPr lang="en-US" sz="1600" dirty="0"/>
          </a:p>
          <a:p>
            <a:pPr marL="342900" indent="-342900">
              <a:buFont typeface="Arial" panose="020B0604020202020204" pitchFamily="34" charset="0"/>
              <a:buChar char="•"/>
            </a:pPr>
            <a:r>
              <a:rPr lang="en-US" sz="2400" dirty="0"/>
              <a:t>A University of Illinois at Urbana-Champaign biological/cognitive psychology course (PSYC 204, 210, 220, 224, 230, or 248)</a:t>
            </a:r>
          </a:p>
        </p:txBody>
      </p:sp>
      <p:sp>
        <p:nvSpPr>
          <p:cNvPr id="3" name="TextBox 2"/>
          <p:cNvSpPr txBox="1"/>
          <p:nvPr/>
        </p:nvSpPr>
        <p:spPr>
          <a:xfrm>
            <a:off x="393192" y="2545224"/>
            <a:ext cx="2953512" cy="400110"/>
          </a:xfrm>
          <a:prstGeom prst="rect">
            <a:avLst/>
          </a:prstGeom>
          <a:noFill/>
        </p:spPr>
        <p:txBody>
          <a:bodyPr wrap="square" rtlCol="0">
            <a:spAutoFit/>
          </a:bodyPr>
          <a:lstStyle/>
          <a:p>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21053640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 To </a:t>
              </a:r>
              <a:r>
                <a:rPr lang="en-US" sz="2000" dirty="0" smtClean="0">
                  <a:solidFill>
                    <a:schemeClr val="bg1"/>
                  </a:solidFill>
                </a:rPr>
                <a:t>Declare PSYC</a:t>
              </a:r>
              <a:endParaRPr lang="en-US" sz="2000" dirty="0">
                <a:solidFill>
                  <a:schemeClr val="bg1"/>
                </a:solidFill>
              </a:endParaRP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a:t>
              </a:r>
              <a:r>
                <a:rPr lang="en-US" sz="2000" dirty="0">
                  <a:solidFill>
                    <a:schemeClr val="bg1"/>
                  </a:solidFill>
                </a:rPr>
                <a:t>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9" name="TextBox 18">
            <a:extLst>
              <a:ext uri="{FF2B5EF4-FFF2-40B4-BE49-F238E27FC236}">
                <a16:creationId xmlns:a16="http://schemas.microsoft.com/office/drawing/2014/main" id="{8CFA7B5A-DD48-A241-8CC5-48A18667CC10}"/>
              </a:ext>
            </a:extLst>
          </p:cNvPr>
          <p:cNvSpPr txBox="1"/>
          <p:nvPr/>
        </p:nvSpPr>
        <p:spPr>
          <a:xfrm>
            <a:off x="0" y="1183579"/>
            <a:ext cx="2912533" cy="707886"/>
          </a:xfrm>
          <a:prstGeom prst="rect">
            <a:avLst/>
          </a:prstGeom>
          <a:solidFill>
            <a:schemeClr val="bg1">
              <a:alpha val="30000"/>
            </a:schemeClr>
          </a:solidFill>
        </p:spPr>
        <p:txBody>
          <a:bodyPr wrap="square" rtlCol="0">
            <a:spAutoFit/>
          </a:bodyPr>
          <a:lstStyle/>
          <a:p>
            <a:pPr algn="ctr"/>
            <a:r>
              <a:rPr lang="en-US" sz="2000" dirty="0"/>
              <a:t>Dual Degree</a:t>
            </a:r>
          </a:p>
          <a:p>
            <a:pPr algn="ctr"/>
            <a:r>
              <a:rPr lang="en-US" sz="2000" dirty="0"/>
              <a:t>Non-LAS Students</a:t>
            </a:r>
          </a:p>
        </p:txBody>
      </p:sp>
      <p:sp>
        <p:nvSpPr>
          <p:cNvPr id="20" name="TextBox 19">
            <a:hlinkClick r:id="rId5" action="ppaction://hlinksldjump"/>
            <a:extLst>
              <a:ext uri="{FF2B5EF4-FFF2-40B4-BE49-F238E27FC236}">
                <a16:creationId xmlns:a16="http://schemas.microsoft.com/office/drawing/2014/main" id="{AC633FC6-5BBF-9C4A-928C-C9152F79B372}"/>
              </a:ext>
            </a:extLst>
          </p:cNvPr>
          <p:cNvSpPr txBox="1"/>
          <p:nvPr/>
        </p:nvSpPr>
        <p:spPr>
          <a:xfrm>
            <a:off x="2912533"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21" name="TextBox 20">
            <a:hlinkClick r:id="rId6" action="ppaction://hlinksldjump"/>
            <a:extLst>
              <a:ext uri="{FF2B5EF4-FFF2-40B4-BE49-F238E27FC236}">
                <a16:creationId xmlns:a16="http://schemas.microsoft.com/office/drawing/2014/main" id="{660AE430-EFA8-BE43-A144-9EA47941A86A}"/>
              </a:ext>
            </a:extLst>
          </p:cNvPr>
          <p:cNvSpPr txBox="1"/>
          <p:nvPr/>
        </p:nvSpPr>
        <p:spPr>
          <a:xfrm>
            <a:off x="5825066"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9" name="TextBox 28">
            <a:hlinkClick r:id="rId7" action="ppaction://hlinksldjump"/>
            <a:extLst>
              <a:ext uri="{FF2B5EF4-FFF2-40B4-BE49-F238E27FC236}">
                <a16:creationId xmlns:a16="http://schemas.microsoft.com/office/drawing/2014/main" id="{7731EF3E-1D55-5143-B5BB-8D77CDC489AA}"/>
              </a:ext>
            </a:extLst>
          </p:cNvPr>
          <p:cNvSpPr txBox="1"/>
          <p:nvPr/>
        </p:nvSpPr>
        <p:spPr>
          <a:xfrm>
            <a:off x="8737597" y="118970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2" name="TextBox 21">
            <a:extLst>
              <a:ext uri="{FF2B5EF4-FFF2-40B4-BE49-F238E27FC236}">
                <a16:creationId xmlns:a16="http://schemas.microsoft.com/office/drawing/2014/main" id="{8BC54FFF-7D4C-1141-AD80-4878CC197AB7}"/>
              </a:ext>
            </a:extLst>
          </p:cNvPr>
          <p:cNvSpPr txBox="1"/>
          <p:nvPr/>
        </p:nvSpPr>
        <p:spPr>
          <a:xfrm>
            <a:off x="3403600" y="2098132"/>
            <a:ext cx="8365067" cy="4739759"/>
          </a:xfrm>
          <a:prstGeom prst="rect">
            <a:avLst/>
          </a:prstGeom>
          <a:noFill/>
        </p:spPr>
        <p:txBody>
          <a:bodyPr wrap="square" rtlCol="0">
            <a:spAutoFit/>
          </a:bodyPr>
          <a:lstStyle/>
          <a:p>
            <a:pPr algn="ctr"/>
            <a:r>
              <a:rPr lang="en-US" sz="2400" dirty="0"/>
              <a:t>Dual Degree Students (two majors/two colleges)</a:t>
            </a:r>
          </a:p>
          <a:p>
            <a:pPr algn="ctr"/>
            <a:endParaRPr lang="en-US" sz="1400" dirty="0"/>
          </a:p>
          <a:p>
            <a:r>
              <a:rPr lang="en-US" dirty="0"/>
              <a:t>Students seeking dual degree candidacy must complete the full application process, including securing appropriate advising and being approved at the departmental and college levels according to the required schedule. Part of the planning process involves meeting with the advisors in each of the proposed majors to determine appropriate class choices and to assess whether a second degree is an appropriate path in achieving educational goals.</a:t>
            </a:r>
          </a:p>
          <a:p>
            <a:endParaRPr lang="en-US" dirty="0"/>
          </a:p>
          <a:p>
            <a:r>
              <a:rPr lang="en-US" dirty="0"/>
              <a:t>Students must complete all of the requirements specified for both degree programs as well as an additional 30 hours above those required for the degree with the highest number of total required hours.</a:t>
            </a:r>
          </a:p>
          <a:p>
            <a:r>
              <a:rPr lang="en-US" dirty="0"/>
              <a:t>All LAS general education requirements must be fulfilled, including non-primary language.</a:t>
            </a:r>
          </a:p>
          <a:p>
            <a:pPr algn="ctr"/>
            <a:r>
              <a:rPr lang="en-US" sz="2400" dirty="0"/>
              <a:t>MORE INFORMATION - </a:t>
            </a:r>
            <a:r>
              <a:rPr lang="en-US" sz="2400" dirty="0">
                <a:hlinkClick r:id="rId8"/>
              </a:rPr>
              <a:t>https://las.illinois.edu/academics/programs/double</a:t>
            </a:r>
            <a:endParaRPr lang="en-US" sz="2400" dirty="0"/>
          </a:p>
        </p:txBody>
      </p:sp>
      <p:sp>
        <p:nvSpPr>
          <p:cNvPr id="3" name="TextBox 2"/>
          <p:cNvSpPr txBox="1"/>
          <p:nvPr/>
        </p:nvSpPr>
        <p:spPr>
          <a:xfrm>
            <a:off x="67740" y="2528126"/>
            <a:ext cx="3242387"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2229305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 To </a:t>
              </a:r>
              <a:r>
                <a:rPr lang="en-US" sz="2000" dirty="0" smtClean="0">
                  <a:solidFill>
                    <a:schemeClr val="bg1"/>
                  </a:solidFill>
                </a:rPr>
                <a:t>Declare PSYC</a:t>
              </a:r>
              <a:endParaRPr lang="en-US" sz="2000" dirty="0">
                <a:solidFill>
                  <a:schemeClr val="bg1"/>
                </a:solidFill>
              </a:endParaRP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917336"/>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9" name="TextBox 18">
            <a:extLst>
              <a:ext uri="{FF2B5EF4-FFF2-40B4-BE49-F238E27FC236}">
                <a16:creationId xmlns:a16="http://schemas.microsoft.com/office/drawing/2014/main" id="{8CFA7B5A-DD48-A241-8CC5-48A18667CC10}"/>
              </a:ext>
            </a:extLst>
          </p:cNvPr>
          <p:cNvSpPr txBox="1"/>
          <p:nvPr/>
        </p:nvSpPr>
        <p:spPr>
          <a:xfrm>
            <a:off x="0" y="1183579"/>
            <a:ext cx="2912533" cy="707886"/>
          </a:xfrm>
          <a:prstGeom prst="rect">
            <a:avLst/>
          </a:prstGeom>
          <a:solidFill>
            <a:schemeClr val="bg1">
              <a:alpha val="30000"/>
            </a:schemeClr>
          </a:solidFill>
        </p:spPr>
        <p:txBody>
          <a:bodyPr wrap="square" rtlCol="0">
            <a:spAutoFit/>
          </a:bodyPr>
          <a:lstStyle/>
          <a:p>
            <a:pPr algn="ctr"/>
            <a:r>
              <a:rPr lang="en-US" sz="2000" dirty="0"/>
              <a:t>Dual Degree</a:t>
            </a:r>
          </a:p>
          <a:p>
            <a:pPr algn="ctr"/>
            <a:r>
              <a:rPr lang="en-US" sz="2000" dirty="0"/>
              <a:t>Non-LAS Students</a:t>
            </a:r>
          </a:p>
        </p:txBody>
      </p:sp>
      <p:sp>
        <p:nvSpPr>
          <p:cNvPr id="20" name="TextBox 19">
            <a:hlinkClick r:id="rId5" action="ppaction://hlinksldjump"/>
            <a:extLst>
              <a:ext uri="{FF2B5EF4-FFF2-40B4-BE49-F238E27FC236}">
                <a16:creationId xmlns:a16="http://schemas.microsoft.com/office/drawing/2014/main" id="{AC633FC6-5BBF-9C4A-928C-C9152F79B372}"/>
              </a:ext>
            </a:extLst>
          </p:cNvPr>
          <p:cNvSpPr txBox="1"/>
          <p:nvPr/>
        </p:nvSpPr>
        <p:spPr>
          <a:xfrm>
            <a:off x="2912533"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21" name="TextBox 20">
            <a:hlinkClick r:id="rId6" action="ppaction://hlinksldjump"/>
            <a:extLst>
              <a:ext uri="{FF2B5EF4-FFF2-40B4-BE49-F238E27FC236}">
                <a16:creationId xmlns:a16="http://schemas.microsoft.com/office/drawing/2014/main" id="{660AE430-EFA8-BE43-A144-9EA47941A86A}"/>
              </a:ext>
            </a:extLst>
          </p:cNvPr>
          <p:cNvSpPr txBox="1"/>
          <p:nvPr/>
        </p:nvSpPr>
        <p:spPr>
          <a:xfrm>
            <a:off x="5825066" y="1183579"/>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9" name="TextBox 28">
            <a:hlinkClick r:id="rId7" action="ppaction://hlinksldjump"/>
            <a:extLst>
              <a:ext uri="{FF2B5EF4-FFF2-40B4-BE49-F238E27FC236}">
                <a16:creationId xmlns:a16="http://schemas.microsoft.com/office/drawing/2014/main" id="{7731EF3E-1D55-5143-B5BB-8D77CDC489AA}"/>
              </a:ext>
            </a:extLst>
          </p:cNvPr>
          <p:cNvSpPr txBox="1"/>
          <p:nvPr/>
        </p:nvSpPr>
        <p:spPr>
          <a:xfrm>
            <a:off x="8737597" y="118970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3" name="Rectangle 22">
            <a:extLst>
              <a:ext uri="{FF2B5EF4-FFF2-40B4-BE49-F238E27FC236}">
                <a16:creationId xmlns:a16="http://schemas.microsoft.com/office/drawing/2014/main" id="{04FD42F5-E616-CA4C-A1ED-2A34B92CAC59}"/>
              </a:ext>
            </a:extLst>
          </p:cNvPr>
          <p:cNvSpPr/>
          <p:nvPr/>
        </p:nvSpPr>
        <p:spPr>
          <a:xfrm>
            <a:off x="3948332" y="2038991"/>
            <a:ext cx="7010400" cy="4339650"/>
          </a:xfrm>
          <a:prstGeom prst="rect">
            <a:avLst/>
          </a:prstGeom>
        </p:spPr>
        <p:txBody>
          <a:bodyPr wrap="square">
            <a:spAutoFit/>
          </a:bodyPr>
          <a:lstStyle/>
          <a:p>
            <a:pPr algn="ctr"/>
            <a:r>
              <a:rPr lang="en-US" sz="2400" b="1" dirty="0">
                <a:solidFill>
                  <a:srgbClr val="004C97"/>
                </a:solidFill>
                <a:latin typeface="+mj-lt"/>
                <a:hlinkClick r:id="rId8"/>
              </a:rPr>
              <a:t>Behavioral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9"/>
              </a:rPr>
              <a:t>Clinical/Community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0"/>
              </a:rPr>
              <a:t>Cognitive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1"/>
              </a:rPr>
              <a:t>Cognitive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2"/>
              </a:rPr>
              <a:t>Developmental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3"/>
              </a:rPr>
              <a:t>Diversity 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4"/>
              </a:rPr>
              <a:t>Intradisciplinary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5"/>
              </a:rPr>
              <a:t>Organizational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6"/>
              </a:rPr>
              <a:t>Personality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7"/>
              </a:rPr>
              <a:t>Social Psychology</a:t>
            </a:r>
            <a:endParaRPr lang="en-US" sz="2400" b="0" i="0" dirty="0">
              <a:solidFill>
                <a:srgbClr val="363636"/>
              </a:solidFill>
              <a:effectLst/>
              <a:latin typeface="+mj-lt"/>
            </a:endParaRPr>
          </a:p>
        </p:txBody>
      </p:sp>
      <p:sp>
        <p:nvSpPr>
          <p:cNvPr id="3" name="TextBox 2"/>
          <p:cNvSpPr txBox="1"/>
          <p:nvPr/>
        </p:nvSpPr>
        <p:spPr>
          <a:xfrm>
            <a:off x="169331" y="2585510"/>
            <a:ext cx="2912533"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743831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207671"/>
            <a:ext cx="2912533" cy="228600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088066"/>
            <a:chOff x="3081864" y="2209502"/>
            <a:chExt cx="2743200" cy="1088066"/>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  Requirements</a:t>
              </a: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How/When To Declare</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911ED46E-F1B8-2448-A6B1-4C5FD485BAF4}"/>
              </a:ext>
            </a:extLst>
          </p:cNvPr>
          <p:cNvSpPr txBox="1"/>
          <p:nvPr/>
        </p:nvSpPr>
        <p:spPr>
          <a:xfrm>
            <a:off x="0" y="1203597"/>
            <a:ext cx="2912533" cy="707886"/>
          </a:xfrm>
          <a:prstGeom prst="rect">
            <a:avLst/>
          </a:prstGeom>
          <a:solidFill>
            <a:schemeClr val="bg1">
              <a:alpha val="30000"/>
            </a:schemeClr>
          </a:solidFill>
        </p:spPr>
        <p:txBody>
          <a:bodyPr wrap="square" rtlCol="0">
            <a:spAutoFit/>
          </a:bodyPr>
          <a:lstStyle/>
          <a:p>
            <a:pPr algn="ctr"/>
            <a:r>
              <a:rPr lang="en-US" sz="2000" dirty="0"/>
              <a:t>Minor</a:t>
            </a:r>
          </a:p>
          <a:p>
            <a:pPr algn="ctr"/>
            <a:endParaRPr lang="en-US" sz="2000" dirty="0">
              <a:solidFill>
                <a:schemeClr val="tx1">
                  <a:lumMod val="65000"/>
                </a:schemeClr>
              </a:solidFill>
            </a:endParaRPr>
          </a:p>
        </p:txBody>
      </p:sp>
      <p:sp>
        <p:nvSpPr>
          <p:cNvPr id="23" name="TextBox 22">
            <a:hlinkClick r:id="rId4" action="ppaction://hlinksldjump"/>
            <a:extLst>
              <a:ext uri="{FF2B5EF4-FFF2-40B4-BE49-F238E27FC236}">
                <a16:creationId xmlns:a16="http://schemas.microsoft.com/office/drawing/2014/main" id="{CDB5C59F-4D1F-F040-8F9F-1FA779F370D4}"/>
              </a:ext>
            </a:extLst>
          </p:cNvPr>
          <p:cNvSpPr txBox="1"/>
          <p:nvPr/>
        </p:nvSpPr>
        <p:spPr>
          <a:xfrm>
            <a:off x="2912533"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4" name="TextBox 23">
            <a:hlinkClick r:id="rId5" action="ppaction://hlinksldjump"/>
            <a:extLst>
              <a:ext uri="{FF2B5EF4-FFF2-40B4-BE49-F238E27FC236}">
                <a16:creationId xmlns:a16="http://schemas.microsoft.com/office/drawing/2014/main" id="{6FEF301E-6304-504C-9E1A-CB22FA36FB9D}"/>
              </a:ext>
            </a:extLst>
          </p:cNvPr>
          <p:cNvSpPr txBox="1"/>
          <p:nvPr/>
        </p:nvSpPr>
        <p:spPr>
          <a:xfrm>
            <a:off x="5825064" y="1209725"/>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5" name="TextBox 24">
            <a:hlinkClick r:id="rId6" action="ppaction://hlinksldjump"/>
            <a:extLst>
              <a:ext uri="{FF2B5EF4-FFF2-40B4-BE49-F238E27FC236}">
                <a16:creationId xmlns:a16="http://schemas.microsoft.com/office/drawing/2014/main" id="{2CBBCAC1-9A5F-C149-9318-E473047AEBD9}"/>
              </a:ext>
            </a:extLst>
          </p:cNvPr>
          <p:cNvSpPr txBox="1"/>
          <p:nvPr/>
        </p:nvSpPr>
        <p:spPr>
          <a:xfrm>
            <a:off x="8737595"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Dual Degree</a:t>
            </a:r>
          </a:p>
          <a:p>
            <a:pPr algn="ctr"/>
            <a:r>
              <a:rPr lang="en-US" sz="2000" dirty="0">
                <a:solidFill>
                  <a:schemeClr val="tx1">
                    <a:lumMod val="65000"/>
                  </a:schemeClr>
                </a:solidFill>
              </a:rPr>
              <a:t>Non-LAS Students</a:t>
            </a:r>
          </a:p>
        </p:txBody>
      </p:sp>
    </p:spTree>
    <p:extLst>
      <p:ext uri="{BB962C8B-B14F-4D97-AF65-F5344CB8AC3E}">
        <p14:creationId xmlns:p14="http://schemas.microsoft.com/office/powerpoint/2010/main" val="318390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207671"/>
            <a:ext cx="2912533" cy="228600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088066"/>
            <a:chOff x="3081864" y="2209502"/>
            <a:chExt cx="2743200" cy="1088066"/>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Requirements</a:t>
              </a: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How/When To Declare</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911ED46E-F1B8-2448-A6B1-4C5FD485BAF4}"/>
              </a:ext>
            </a:extLst>
          </p:cNvPr>
          <p:cNvSpPr txBox="1"/>
          <p:nvPr/>
        </p:nvSpPr>
        <p:spPr>
          <a:xfrm>
            <a:off x="0" y="1203597"/>
            <a:ext cx="2912533" cy="707886"/>
          </a:xfrm>
          <a:prstGeom prst="rect">
            <a:avLst/>
          </a:prstGeom>
          <a:solidFill>
            <a:schemeClr val="bg1">
              <a:alpha val="30000"/>
            </a:schemeClr>
          </a:solidFill>
        </p:spPr>
        <p:txBody>
          <a:bodyPr wrap="square" rtlCol="0">
            <a:spAutoFit/>
          </a:bodyPr>
          <a:lstStyle/>
          <a:p>
            <a:pPr algn="ctr"/>
            <a:r>
              <a:rPr lang="en-US" sz="2000" dirty="0"/>
              <a:t>Minor</a:t>
            </a:r>
          </a:p>
          <a:p>
            <a:pPr algn="ctr"/>
            <a:endParaRPr lang="en-US" sz="2000" dirty="0">
              <a:solidFill>
                <a:schemeClr val="tx1">
                  <a:lumMod val="65000"/>
                </a:schemeClr>
              </a:solidFill>
            </a:endParaRPr>
          </a:p>
        </p:txBody>
      </p:sp>
      <p:sp>
        <p:nvSpPr>
          <p:cNvPr id="23" name="TextBox 22">
            <a:hlinkClick r:id="rId4" action="ppaction://hlinksldjump"/>
            <a:extLst>
              <a:ext uri="{FF2B5EF4-FFF2-40B4-BE49-F238E27FC236}">
                <a16:creationId xmlns:a16="http://schemas.microsoft.com/office/drawing/2014/main" id="{CDB5C59F-4D1F-F040-8F9F-1FA779F370D4}"/>
              </a:ext>
            </a:extLst>
          </p:cNvPr>
          <p:cNvSpPr txBox="1"/>
          <p:nvPr/>
        </p:nvSpPr>
        <p:spPr>
          <a:xfrm>
            <a:off x="2912533"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4" name="TextBox 23">
            <a:hlinkClick r:id="rId5" action="ppaction://hlinksldjump"/>
            <a:extLst>
              <a:ext uri="{FF2B5EF4-FFF2-40B4-BE49-F238E27FC236}">
                <a16:creationId xmlns:a16="http://schemas.microsoft.com/office/drawing/2014/main" id="{6FEF301E-6304-504C-9E1A-CB22FA36FB9D}"/>
              </a:ext>
            </a:extLst>
          </p:cNvPr>
          <p:cNvSpPr txBox="1"/>
          <p:nvPr/>
        </p:nvSpPr>
        <p:spPr>
          <a:xfrm>
            <a:off x="5825064" y="1209725"/>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5" name="TextBox 24">
            <a:hlinkClick r:id="rId6" action="ppaction://hlinksldjump"/>
            <a:extLst>
              <a:ext uri="{FF2B5EF4-FFF2-40B4-BE49-F238E27FC236}">
                <a16:creationId xmlns:a16="http://schemas.microsoft.com/office/drawing/2014/main" id="{2CBBCAC1-9A5F-C149-9318-E473047AEBD9}"/>
              </a:ext>
            </a:extLst>
          </p:cNvPr>
          <p:cNvSpPr txBox="1"/>
          <p:nvPr/>
        </p:nvSpPr>
        <p:spPr>
          <a:xfrm>
            <a:off x="8737595"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Dual Degree</a:t>
            </a:r>
          </a:p>
          <a:p>
            <a:pPr algn="ctr"/>
            <a:r>
              <a:rPr lang="en-US" sz="2000" dirty="0">
                <a:solidFill>
                  <a:schemeClr val="tx1">
                    <a:lumMod val="65000"/>
                  </a:schemeClr>
                </a:solidFill>
              </a:rPr>
              <a:t>Non-LAS Students</a:t>
            </a:r>
          </a:p>
        </p:txBody>
      </p:sp>
      <p:sp>
        <p:nvSpPr>
          <p:cNvPr id="18" name="Rectangle 17">
            <a:extLst>
              <a:ext uri="{FF2B5EF4-FFF2-40B4-BE49-F238E27FC236}">
                <a16:creationId xmlns:a16="http://schemas.microsoft.com/office/drawing/2014/main" id="{B9CB5357-DA7E-2E4F-BA5E-F9BCA2D2FD76}"/>
              </a:ext>
            </a:extLst>
          </p:cNvPr>
          <p:cNvSpPr/>
          <p:nvPr/>
        </p:nvSpPr>
        <p:spPr>
          <a:xfrm>
            <a:off x="3166533" y="1945350"/>
            <a:ext cx="9025467" cy="4801314"/>
          </a:xfrm>
          <a:prstGeom prst="rect">
            <a:avLst/>
          </a:prstGeom>
        </p:spPr>
        <p:txBody>
          <a:bodyPr wrap="square">
            <a:spAutoFit/>
          </a:bodyPr>
          <a:lstStyle/>
          <a:p>
            <a:pPr algn="ctr"/>
            <a:r>
              <a:rPr lang="en-US" sz="2800" b="1" dirty="0">
                <a:latin typeface="Roboto"/>
              </a:rPr>
              <a:t>Course Requirements </a:t>
            </a:r>
          </a:p>
          <a:p>
            <a:pPr algn="ctr"/>
            <a:r>
              <a:rPr lang="en-US" sz="2000" dirty="0">
                <a:latin typeface="Roboto"/>
              </a:rPr>
              <a:t>(minimum 18 </a:t>
            </a:r>
            <a:r>
              <a:rPr lang="en-US" sz="2000" dirty="0" err="1">
                <a:latin typeface="Roboto"/>
              </a:rPr>
              <a:t>hrs</a:t>
            </a:r>
            <a:r>
              <a:rPr lang="en-US" sz="2000" dirty="0">
                <a:latin typeface="Roboto"/>
              </a:rPr>
              <a:t> of "PSYC" credit)</a:t>
            </a:r>
          </a:p>
          <a:p>
            <a:pPr algn="ctr"/>
            <a:endParaRPr lang="en-US" dirty="0">
              <a:solidFill>
                <a:srgbClr val="363636"/>
              </a:solidFill>
              <a:latin typeface="Roboto"/>
            </a:endParaRPr>
          </a:p>
          <a:p>
            <a:pPr marL="457200" indent="-457200">
              <a:buFont typeface="Arial" panose="020B0604020202020204" pitchFamily="34" charset="0"/>
              <a:buChar char="•"/>
            </a:pPr>
            <a:r>
              <a:rPr lang="en-US" sz="2400" dirty="0">
                <a:latin typeface="Roboto"/>
              </a:rPr>
              <a:t>Introductory Psychology Course (3-4 </a:t>
            </a:r>
            <a:r>
              <a:rPr lang="en-US" sz="2400" dirty="0" err="1">
                <a:latin typeface="Roboto"/>
              </a:rPr>
              <a:t>hrs</a:t>
            </a:r>
            <a:r>
              <a:rPr lang="en-US" sz="2400" dirty="0">
                <a:latin typeface="Roboto"/>
              </a:rPr>
              <a:t>)</a:t>
            </a:r>
          </a:p>
          <a:p>
            <a:endParaRPr lang="en-US" sz="800" dirty="0">
              <a:latin typeface="Roboto"/>
            </a:endParaRPr>
          </a:p>
          <a:p>
            <a:pPr marL="457200" indent="-457200">
              <a:buFont typeface="Arial" panose="020B0604020202020204" pitchFamily="34" charset="0"/>
              <a:buChar char="•"/>
            </a:pPr>
            <a:r>
              <a:rPr lang="en-US" sz="2400" dirty="0">
                <a:latin typeface="Roboto"/>
              </a:rPr>
              <a:t>Introductory Statistics Course (3 </a:t>
            </a:r>
            <a:r>
              <a:rPr lang="en-US" sz="2400" dirty="0" err="1">
                <a:latin typeface="Roboto"/>
              </a:rPr>
              <a:t>hrs</a:t>
            </a:r>
            <a:r>
              <a:rPr lang="en-US" sz="2400" dirty="0">
                <a:latin typeface="Roboto"/>
              </a:rPr>
              <a:t>)</a:t>
            </a:r>
          </a:p>
          <a:p>
            <a:pPr lvl="2"/>
            <a:r>
              <a:rPr lang="en-US" sz="2000" i="1" dirty="0">
                <a:latin typeface="Roboto"/>
              </a:rPr>
              <a:t>[Non-PSYC stats course completes requirement but does not contribute to the 18 hours for the minor]</a:t>
            </a:r>
          </a:p>
          <a:p>
            <a:pPr lvl="2"/>
            <a:endParaRPr lang="en-US" sz="800" i="1" dirty="0">
              <a:latin typeface="Roboto"/>
            </a:endParaRPr>
          </a:p>
          <a:p>
            <a:pPr marL="457200" indent="-457200">
              <a:buFont typeface="Arial" panose="020B0604020202020204" pitchFamily="34" charset="0"/>
              <a:buChar char="•"/>
            </a:pPr>
            <a:r>
              <a:rPr lang="en-US" sz="2400" dirty="0">
                <a:latin typeface="Roboto"/>
              </a:rPr>
              <a:t>Biological/Cognitive Psychology Course (3 </a:t>
            </a:r>
            <a:r>
              <a:rPr lang="en-US" sz="2400" dirty="0" err="1">
                <a:latin typeface="Roboto"/>
              </a:rPr>
              <a:t>hrs</a:t>
            </a:r>
            <a:r>
              <a:rPr lang="en-US" sz="2400" dirty="0">
                <a:latin typeface="Roboto"/>
              </a:rPr>
              <a:t>)</a:t>
            </a:r>
          </a:p>
          <a:p>
            <a:pPr marL="457200" indent="-457200">
              <a:buFont typeface="Arial" panose="020B0604020202020204" pitchFamily="34" charset="0"/>
              <a:buChar char="•"/>
            </a:pPr>
            <a:endParaRPr lang="en-US" sz="800" dirty="0">
              <a:latin typeface="Roboto"/>
            </a:endParaRPr>
          </a:p>
          <a:p>
            <a:pPr marL="457200" indent="-457200">
              <a:buFont typeface="Arial" panose="020B0604020202020204" pitchFamily="34" charset="0"/>
              <a:buChar char="•"/>
            </a:pPr>
            <a:r>
              <a:rPr lang="en-US" sz="2400" dirty="0">
                <a:latin typeface="Roboto"/>
              </a:rPr>
              <a:t>Clinical/Community/Developmental/Social Course (3 </a:t>
            </a:r>
            <a:r>
              <a:rPr lang="en-US" sz="2400" dirty="0" err="1">
                <a:latin typeface="Roboto"/>
              </a:rPr>
              <a:t>hrs</a:t>
            </a:r>
            <a:r>
              <a:rPr lang="en-US" sz="2400" dirty="0">
                <a:latin typeface="Roboto"/>
              </a:rPr>
              <a:t>)</a:t>
            </a:r>
          </a:p>
          <a:p>
            <a:endParaRPr lang="en-US" sz="800" dirty="0">
              <a:latin typeface="Roboto"/>
            </a:endParaRPr>
          </a:p>
          <a:p>
            <a:pPr marL="457200" indent="-457200">
              <a:buFont typeface="Arial" panose="020B0604020202020204" pitchFamily="34" charset="0"/>
              <a:buChar char="•"/>
            </a:pPr>
            <a:r>
              <a:rPr lang="en-US" sz="2400" dirty="0">
                <a:latin typeface="Roboto"/>
              </a:rPr>
              <a:t>300- or 400-level Psychology Courses (6 </a:t>
            </a:r>
            <a:r>
              <a:rPr lang="en-US" sz="2400" dirty="0" err="1">
                <a:latin typeface="Roboto"/>
              </a:rPr>
              <a:t>hrs</a:t>
            </a:r>
            <a:r>
              <a:rPr lang="en-US" sz="2400" dirty="0">
                <a:latin typeface="Roboto"/>
              </a:rPr>
              <a:t>)</a:t>
            </a:r>
          </a:p>
          <a:p>
            <a:pPr marL="457200" indent="-457200">
              <a:buFont typeface="Arial" panose="020B0604020202020204" pitchFamily="34" charset="0"/>
              <a:buChar char="•"/>
            </a:pPr>
            <a:endParaRPr lang="en-US" sz="800" dirty="0">
              <a:latin typeface="Roboto"/>
            </a:endParaRPr>
          </a:p>
          <a:p>
            <a:r>
              <a:rPr lang="en-US" sz="2000" dirty="0">
                <a:latin typeface="Roboto"/>
              </a:rPr>
              <a:t>More Information: </a:t>
            </a:r>
            <a:r>
              <a:rPr lang="en-US" sz="2000" dirty="0">
                <a:hlinkClick r:id="rId7"/>
              </a:rPr>
              <a:t>http://catalog.illinois.edu/undergraduate/las/minors/psychology/</a:t>
            </a:r>
            <a:endParaRPr lang="en-US" sz="2000" dirty="0">
              <a:latin typeface="Roboto"/>
            </a:endParaRPr>
          </a:p>
        </p:txBody>
      </p:sp>
    </p:spTree>
    <p:extLst>
      <p:ext uri="{BB962C8B-B14F-4D97-AF65-F5344CB8AC3E}">
        <p14:creationId xmlns:p14="http://schemas.microsoft.com/office/powerpoint/2010/main" val="39561671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34832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207671"/>
            <a:ext cx="2912533" cy="228600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088066"/>
            <a:chOff x="3081864" y="2209502"/>
            <a:chExt cx="2743200" cy="1088066"/>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  Requirements</a:t>
              </a:r>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How/When To Declare</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911ED46E-F1B8-2448-A6B1-4C5FD485BAF4}"/>
              </a:ext>
            </a:extLst>
          </p:cNvPr>
          <p:cNvSpPr txBox="1"/>
          <p:nvPr/>
        </p:nvSpPr>
        <p:spPr>
          <a:xfrm>
            <a:off x="0" y="1203597"/>
            <a:ext cx="2912533" cy="707886"/>
          </a:xfrm>
          <a:prstGeom prst="rect">
            <a:avLst/>
          </a:prstGeom>
          <a:solidFill>
            <a:schemeClr val="bg1">
              <a:alpha val="30000"/>
            </a:schemeClr>
          </a:solidFill>
        </p:spPr>
        <p:txBody>
          <a:bodyPr wrap="square" rtlCol="0">
            <a:spAutoFit/>
          </a:bodyPr>
          <a:lstStyle/>
          <a:p>
            <a:pPr algn="ctr"/>
            <a:r>
              <a:rPr lang="en-US" sz="2000" dirty="0"/>
              <a:t>Minor</a:t>
            </a:r>
          </a:p>
          <a:p>
            <a:pPr algn="ctr"/>
            <a:endParaRPr lang="en-US" sz="2000" dirty="0">
              <a:solidFill>
                <a:schemeClr val="tx1">
                  <a:lumMod val="65000"/>
                </a:schemeClr>
              </a:solidFill>
            </a:endParaRPr>
          </a:p>
        </p:txBody>
      </p:sp>
      <p:sp>
        <p:nvSpPr>
          <p:cNvPr id="23" name="TextBox 22">
            <a:hlinkClick r:id="rId4" action="ppaction://hlinksldjump"/>
            <a:extLst>
              <a:ext uri="{FF2B5EF4-FFF2-40B4-BE49-F238E27FC236}">
                <a16:creationId xmlns:a16="http://schemas.microsoft.com/office/drawing/2014/main" id="{CDB5C59F-4D1F-F040-8F9F-1FA779F370D4}"/>
              </a:ext>
            </a:extLst>
          </p:cNvPr>
          <p:cNvSpPr txBox="1"/>
          <p:nvPr/>
        </p:nvSpPr>
        <p:spPr>
          <a:xfrm>
            <a:off x="2912533"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Single/Double Major LAS Students</a:t>
            </a:r>
          </a:p>
        </p:txBody>
      </p:sp>
      <p:sp>
        <p:nvSpPr>
          <p:cNvPr id="24" name="TextBox 23">
            <a:hlinkClick r:id="rId5" action="ppaction://hlinksldjump"/>
            <a:extLst>
              <a:ext uri="{FF2B5EF4-FFF2-40B4-BE49-F238E27FC236}">
                <a16:creationId xmlns:a16="http://schemas.microsoft.com/office/drawing/2014/main" id="{6FEF301E-6304-504C-9E1A-CB22FA36FB9D}"/>
              </a:ext>
            </a:extLst>
          </p:cNvPr>
          <p:cNvSpPr txBox="1"/>
          <p:nvPr/>
        </p:nvSpPr>
        <p:spPr>
          <a:xfrm>
            <a:off x="5825064" y="1209725"/>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25" name="TextBox 24">
            <a:hlinkClick r:id="rId6" action="ppaction://hlinksldjump"/>
            <a:extLst>
              <a:ext uri="{FF2B5EF4-FFF2-40B4-BE49-F238E27FC236}">
                <a16:creationId xmlns:a16="http://schemas.microsoft.com/office/drawing/2014/main" id="{2CBBCAC1-9A5F-C149-9318-E473047AEBD9}"/>
              </a:ext>
            </a:extLst>
          </p:cNvPr>
          <p:cNvSpPr txBox="1"/>
          <p:nvPr/>
        </p:nvSpPr>
        <p:spPr>
          <a:xfrm>
            <a:off x="8737595" y="1203597"/>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Dual Degree</a:t>
            </a:r>
          </a:p>
          <a:p>
            <a:pPr algn="ctr"/>
            <a:r>
              <a:rPr lang="en-US" sz="2000" dirty="0">
                <a:solidFill>
                  <a:schemeClr val="tx1">
                    <a:lumMod val="65000"/>
                  </a:schemeClr>
                </a:solidFill>
              </a:rPr>
              <a:t>Non-LAS Students</a:t>
            </a:r>
          </a:p>
        </p:txBody>
      </p:sp>
      <p:sp>
        <p:nvSpPr>
          <p:cNvPr id="18" name="Content Placeholder 2">
            <a:extLst>
              <a:ext uri="{FF2B5EF4-FFF2-40B4-BE49-F238E27FC236}">
                <a16:creationId xmlns:a16="http://schemas.microsoft.com/office/drawing/2014/main" id="{EA64289E-6D3B-7544-B025-999FE81DB662}"/>
              </a:ext>
            </a:extLst>
          </p:cNvPr>
          <p:cNvSpPr>
            <a:spLocks noGrp="1"/>
          </p:cNvSpPr>
          <p:nvPr>
            <p:ph idx="1"/>
          </p:nvPr>
        </p:nvSpPr>
        <p:spPr>
          <a:xfrm>
            <a:off x="3526400" y="2409557"/>
            <a:ext cx="7835867" cy="3599316"/>
          </a:xfrm>
        </p:spPr>
        <p:txBody>
          <a:bodyPr/>
          <a:lstStyle/>
          <a:p>
            <a:r>
              <a:rPr lang="en-US" b="1" dirty="0"/>
              <a:t>Any student in any college is eligible</a:t>
            </a:r>
          </a:p>
          <a:p>
            <a:r>
              <a:rPr lang="en-US" b="1" dirty="0"/>
              <a:t>No coursework needed</a:t>
            </a:r>
          </a:p>
          <a:p>
            <a:r>
              <a:rPr lang="en-US" b="1" dirty="0"/>
              <a:t>Can be declared at any point in the semester </a:t>
            </a:r>
          </a:p>
          <a:p>
            <a:r>
              <a:rPr lang="en-US" b="1" dirty="0"/>
              <a:t>Use the writable pdf link - </a:t>
            </a:r>
            <a:r>
              <a:rPr lang="en-US" b="1" dirty="0">
                <a:hlinkClick r:id="rId7"/>
              </a:rPr>
              <a:t>Declare a minor</a:t>
            </a:r>
            <a:r>
              <a:rPr lang="en-US" b="1" dirty="0"/>
              <a:t> </a:t>
            </a:r>
          </a:p>
          <a:p>
            <a:pPr lvl="1"/>
            <a:r>
              <a:rPr lang="en-US" b="1" dirty="0"/>
              <a:t>Complete Step I</a:t>
            </a:r>
          </a:p>
          <a:p>
            <a:pPr lvl="1"/>
            <a:r>
              <a:rPr lang="en-US" b="1" dirty="0"/>
              <a:t>Send form to </a:t>
            </a:r>
            <a:r>
              <a:rPr lang="en-US" b="1" dirty="0">
                <a:hlinkClick r:id="rId8"/>
              </a:rPr>
              <a:t>psych-advising@illinois.edu</a:t>
            </a:r>
            <a:endParaRPr lang="en-US" b="1" dirty="0"/>
          </a:p>
          <a:p>
            <a:pPr lvl="1"/>
            <a:r>
              <a:rPr lang="en-US" b="1" dirty="0"/>
              <a:t>We will complete Step II and send the form to </a:t>
            </a:r>
            <a:r>
              <a:rPr lang="en-US" b="1" dirty="0">
                <a:hlinkClick r:id="rId9"/>
              </a:rPr>
              <a:t>las-recordsofficer@illinois.edu</a:t>
            </a:r>
            <a:r>
              <a:rPr lang="en-US" b="1" dirty="0"/>
              <a:t> for processing</a:t>
            </a:r>
          </a:p>
        </p:txBody>
      </p:sp>
    </p:spTree>
    <p:extLst>
      <p:ext uri="{BB962C8B-B14F-4D97-AF65-F5344CB8AC3E}">
        <p14:creationId xmlns:p14="http://schemas.microsoft.com/office/powerpoint/2010/main" val="2285499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accent3">
              <a:lumMod val="40000"/>
              <a:lumOff val="60000"/>
              <a:alpha val="30000"/>
            </a:schemeClr>
          </a:solidFill>
        </p:spPr>
        <p:txBody>
          <a:bodyPr wrap="square" rtlCol="0">
            <a:spAutoFit/>
          </a:bodyPr>
          <a:lstStyle/>
          <a:p>
            <a:pPr algn="ctr"/>
            <a:r>
              <a:rPr lang="en-US" sz="2000" dirty="0"/>
              <a:t>Single/Double Major</a:t>
            </a:r>
          </a:p>
          <a:p>
            <a:pPr algn="ctr"/>
            <a:r>
              <a:rPr lang="en-US" sz="2000" dirty="0"/>
              <a:t>LAS Students</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84665" y="2209502"/>
            <a:ext cx="2743200" cy="707886"/>
          </a:xfrm>
          <a:prstGeom prst="rect">
            <a:avLst/>
          </a:prstGeom>
          <a:solidFill>
            <a:srgbClr val="92D050">
              <a:alpha val="0"/>
            </a:srgbClr>
          </a:solidFill>
        </p:spPr>
        <p:txBody>
          <a:bodyPr wrap="square" rtlCol="0">
            <a:spAutoFit/>
          </a:bodyPr>
          <a:lstStyle/>
          <a:p>
            <a:pPr algn="r"/>
            <a:r>
              <a:rPr lang="en-US" sz="2000" dirty="0">
                <a:hlinkClick r:id="rId2" action="ppaction://hlinksldjump"/>
              </a:rPr>
              <a:t>How To </a:t>
            </a:r>
            <a:r>
              <a:rPr lang="en-US" sz="2000" dirty="0" smtClean="0">
                <a:hlinkClick r:id="rId2" action="ppaction://hlinksldjump"/>
              </a:rPr>
              <a:t>Declare PSYC</a:t>
            </a:r>
            <a:r>
              <a:rPr lang="en-US" sz="2000" dirty="0" smtClean="0"/>
              <a:t>	</a:t>
            </a:r>
            <a:endParaRPr lang="en-US" sz="2000" dirty="0"/>
          </a:p>
        </p:txBody>
      </p:sp>
      <p:sp>
        <p:nvSpPr>
          <p:cNvPr id="10" name="TextBox 9">
            <a:hlinkClick r:id="rId3" action="ppaction://hlinksldjump"/>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1" name="TextBox 10">
            <a:hlinkClick r:id="rId4" action="ppaction://hlinksldjump"/>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Concentrations</a:t>
            </a:r>
          </a:p>
        </p:txBody>
      </p:sp>
      <p:sp>
        <p:nvSpPr>
          <p:cNvPr id="2" name="TextBox 1">
            <a:extLst>
              <a:ext uri="{FF2B5EF4-FFF2-40B4-BE49-F238E27FC236}">
                <a16:creationId xmlns:a16="http://schemas.microsoft.com/office/drawing/2014/main" id="{D2D4BB0E-37EE-8F40-8D04-1F0826C70485}"/>
              </a:ext>
            </a:extLst>
          </p:cNvPr>
          <p:cNvSpPr txBox="1"/>
          <p:nvPr/>
        </p:nvSpPr>
        <p:spPr>
          <a:xfrm>
            <a:off x="3448407" y="2209502"/>
            <a:ext cx="8045601" cy="3785652"/>
          </a:xfrm>
          <a:prstGeom prst="rect">
            <a:avLst/>
          </a:prstGeom>
          <a:noFill/>
        </p:spPr>
        <p:txBody>
          <a:bodyPr wrap="square" rtlCol="0">
            <a:spAutoFit/>
          </a:bodyPr>
          <a:lstStyle/>
          <a:p>
            <a:r>
              <a:rPr lang="en-US" sz="2400" dirty="0" smtClean="0"/>
              <a:t>Students </a:t>
            </a:r>
            <a:r>
              <a:rPr lang="en-US" sz="2400" dirty="0"/>
              <a:t>must earn credit for:</a:t>
            </a:r>
          </a:p>
          <a:p>
            <a:endParaRPr lang="en-US" sz="1600" dirty="0"/>
          </a:p>
          <a:p>
            <a:pPr marL="342900" indent="-342900">
              <a:buFont typeface="Arial" panose="020B0604020202020204" pitchFamily="34" charset="0"/>
              <a:buChar char="•"/>
            </a:pPr>
            <a:r>
              <a:rPr lang="en-US" sz="2400" dirty="0" smtClean="0"/>
              <a:t>BCOG 100: Introduction to the Brain &amp; Cognitive Science</a:t>
            </a:r>
            <a:endParaRPr lang="en-US" sz="2400" dirty="0"/>
          </a:p>
          <a:p>
            <a:endParaRPr lang="en-US" sz="1600" dirty="0"/>
          </a:p>
          <a:p>
            <a:pPr marL="342900" indent="-342900">
              <a:buFont typeface="Arial" panose="020B0604020202020204" pitchFamily="34" charset="0"/>
              <a:buChar char="•"/>
            </a:pPr>
            <a:r>
              <a:rPr lang="en-US" sz="2400" dirty="0" smtClean="0"/>
              <a:t>BCOG 200: Programming for the Brain &amp; Cognitive Sciences</a:t>
            </a:r>
            <a:endParaRPr lang="en-US" sz="2400" dirty="0"/>
          </a:p>
          <a:p>
            <a:endParaRPr lang="en-US" sz="1600" dirty="0"/>
          </a:p>
          <a:p>
            <a:pPr marL="342900" indent="-342900">
              <a:buFont typeface="Arial" panose="020B0604020202020204" pitchFamily="34" charset="0"/>
              <a:buChar char="•"/>
            </a:pPr>
            <a:r>
              <a:rPr lang="en-US" sz="2400" dirty="0"/>
              <a:t>A University of Illinois at Urbana-Champaign biological/cognitive psychology course (PSYC 204, 210, </a:t>
            </a:r>
            <a:r>
              <a:rPr lang="en-US" sz="2400" dirty="0" smtClean="0"/>
              <a:t>or 220)</a:t>
            </a:r>
            <a:endParaRPr lang="en-US" sz="2400" dirty="0"/>
          </a:p>
        </p:txBody>
      </p:sp>
      <p:sp>
        <p:nvSpPr>
          <p:cNvPr id="14" name="TextBox 13">
            <a:extLst>
              <a:ext uri="{FF2B5EF4-FFF2-40B4-BE49-F238E27FC236}">
                <a16:creationId xmlns:a16="http://schemas.microsoft.com/office/drawing/2014/main" id="{3A90E2A9-0B98-4440-96C3-E0A0BCBC61C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t>Single/Double Major</a:t>
            </a:r>
          </a:p>
          <a:p>
            <a:pPr algn="ctr"/>
            <a:r>
              <a:rPr lang="en-US" sz="2000" dirty="0"/>
              <a:t>LAS Students</a:t>
            </a:r>
          </a:p>
        </p:txBody>
      </p:sp>
      <p:sp>
        <p:nvSpPr>
          <p:cNvPr id="15" name="TextBox 14">
            <a:hlinkClick r:id="rId5" action="ppaction://hlinksldjump"/>
            <a:extLst>
              <a:ext uri="{FF2B5EF4-FFF2-40B4-BE49-F238E27FC236}">
                <a16:creationId xmlns:a16="http://schemas.microsoft.com/office/drawing/2014/main" id="{6A6574B9-CE65-364F-ADA2-487C7E623CDB}"/>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Single Major</a:t>
            </a:r>
          </a:p>
          <a:p>
            <a:pPr algn="ctr"/>
            <a:r>
              <a:rPr lang="en-US" sz="2000" dirty="0">
                <a:solidFill>
                  <a:schemeClr val="tx1">
                    <a:lumMod val="65000"/>
                  </a:schemeClr>
                </a:solidFill>
              </a:rPr>
              <a:t>Non-LAS Students</a:t>
            </a:r>
          </a:p>
        </p:txBody>
      </p:sp>
      <p:sp>
        <p:nvSpPr>
          <p:cNvPr id="16" name="TextBox 15">
            <a:hlinkClick r:id="rId6" action="ppaction://hlinksldjump"/>
            <a:extLst>
              <a:ext uri="{FF2B5EF4-FFF2-40B4-BE49-F238E27FC236}">
                <a16:creationId xmlns:a16="http://schemas.microsoft.com/office/drawing/2014/main" id="{41210FFD-DFF2-F64F-8E44-88A2A056FE76}"/>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Dual Degree</a:t>
            </a:r>
          </a:p>
          <a:p>
            <a:pPr algn="ctr"/>
            <a:r>
              <a:rPr lang="en-US" sz="2000" dirty="0">
                <a:solidFill>
                  <a:schemeClr val="tx1">
                    <a:lumMod val="65000"/>
                  </a:schemeClr>
                </a:solidFill>
              </a:rPr>
              <a:t>Non-LAS Students</a:t>
            </a:r>
          </a:p>
        </p:txBody>
      </p:sp>
      <p:sp>
        <p:nvSpPr>
          <p:cNvPr id="17" name="TextBox 16">
            <a:hlinkClick r:id="rId7" action="ppaction://hlinksldjump"/>
            <a:extLst>
              <a:ext uri="{FF2B5EF4-FFF2-40B4-BE49-F238E27FC236}">
                <a16:creationId xmlns:a16="http://schemas.microsoft.com/office/drawing/2014/main" id="{F434B8F3-BA4A-5842-A281-17520EFE909D}"/>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rPr>
              <a:t>Minor</a:t>
            </a:r>
          </a:p>
          <a:p>
            <a:pPr algn="ctr"/>
            <a:endParaRPr lang="en-US" sz="2000" dirty="0">
              <a:solidFill>
                <a:schemeClr val="tx1">
                  <a:lumMod val="65000"/>
                </a:schemeClr>
              </a:solidFill>
            </a:endParaRPr>
          </a:p>
        </p:txBody>
      </p:sp>
      <p:sp>
        <p:nvSpPr>
          <p:cNvPr id="3" name="TextBox 2"/>
          <p:cNvSpPr txBox="1"/>
          <p:nvPr/>
        </p:nvSpPr>
        <p:spPr>
          <a:xfrm>
            <a:off x="84664" y="2547351"/>
            <a:ext cx="2996863" cy="400110"/>
          </a:xfrm>
          <a:prstGeom prst="rect">
            <a:avLst/>
          </a:prstGeom>
          <a:noFill/>
        </p:spPr>
        <p:txBody>
          <a:bodyPr wrap="square" rtlCol="0">
            <a:spAutoFit/>
          </a:bodyPr>
          <a:lstStyle/>
          <a:p>
            <a:r>
              <a:rPr lang="en-US" sz="2000"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4057614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hlinkClick r:id="rId2" action="ppaction://hlinksldjump"/>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3" action="ppaction://hlinksldjump"/>
              </a:rPr>
              <a:t>Single/Double Major</a:t>
            </a:r>
          </a:p>
          <a:p>
            <a:pPr algn="ctr"/>
            <a:r>
              <a:rPr lang="en-US" sz="2000" dirty="0">
                <a:hlinkClick r:id="rId3" action="ppaction://hlinksldjump"/>
              </a:rPr>
              <a:t>LAS Students</a:t>
            </a:r>
            <a:endParaRPr lang="en-US" sz="2000" dirty="0"/>
          </a:p>
        </p:txBody>
      </p:sp>
      <p:sp>
        <p:nvSpPr>
          <p:cNvPr id="18" name="TextBox 17">
            <a:hlinkClick r:id="rId4" action="ppaction://hlinksldjump"/>
            <a:extLst>
              <a:ext uri="{FF2B5EF4-FFF2-40B4-BE49-F238E27FC236}">
                <a16:creationId xmlns:a16="http://schemas.microsoft.com/office/drawing/2014/main" id="{4AFE6464-D1F0-2341-99C8-3DC0FCEC0F2C}"/>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hlinkClick r:id="rId5" action="ppaction://hlinksldjump"/>
              </a:rPr>
              <a:t>Single Major</a:t>
            </a:r>
          </a:p>
          <a:p>
            <a:pPr algn="ctr"/>
            <a:r>
              <a:rPr lang="en-US" sz="2000" dirty="0">
                <a:hlinkClick r:id="rId5" action="ppaction://hlinksldjump"/>
              </a:rPr>
              <a:t>Non-LAS Students</a:t>
            </a:r>
            <a:endParaRPr lang="en-US" sz="2000" dirty="0"/>
          </a:p>
        </p:txBody>
      </p:sp>
      <p:sp>
        <p:nvSpPr>
          <p:cNvPr id="19" name="TextBox 18">
            <a:hlinkClick r:id="rId6" action="ppaction://hlinksldjump"/>
            <a:extLst>
              <a:ext uri="{FF2B5EF4-FFF2-40B4-BE49-F238E27FC236}">
                <a16:creationId xmlns:a16="http://schemas.microsoft.com/office/drawing/2014/main" id="{AE61EB7C-68CC-8B4D-8901-3D5F28CF8B10}"/>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hlinkClick r:id="rId7" action="ppaction://hlinksldjump"/>
              </a:rPr>
              <a:t>Dual Degree</a:t>
            </a:r>
          </a:p>
          <a:p>
            <a:pPr algn="ctr"/>
            <a:r>
              <a:rPr lang="en-US" sz="2000" dirty="0">
                <a:hlinkClick r:id="rId7" action="ppaction://hlinksldjump"/>
              </a:rPr>
              <a:t>Non-LAS Students</a:t>
            </a:r>
            <a:endParaRPr lang="en-US" sz="2000" dirty="0"/>
          </a:p>
        </p:txBody>
      </p:sp>
      <p:sp>
        <p:nvSpPr>
          <p:cNvPr id="20" name="TextBox 19">
            <a:hlinkClick r:id="rId8" action="ppaction://hlinksldjump"/>
            <a:extLst>
              <a:ext uri="{FF2B5EF4-FFF2-40B4-BE49-F238E27FC236}">
                <a16:creationId xmlns:a16="http://schemas.microsoft.com/office/drawing/2014/main" id="{5BBBF07B-9D27-B749-AAA3-7A79330FAA03}"/>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hlinkClick r:id="rId9" action="ppaction://hlinksldjump"/>
              </a:rPr>
              <a:t>Minor</a:t>
            </a:r>
            <a:endParaRPr lang="en-US" sz="2000" dirty="0"/>
          </a:p>
          <a:p>
            <a:pPr algn="ctr"/>
            <a:endParaRPr lang="en-US" sz="2000" dirty="0"/>
          </a:p>
        </p:txBody>
      </p:sp>
      <p:sp>
        <p:nvSpPr>
          <p:cNvPr id="22" name="Up Arrow 21">
            <a:extLst>
              <a:ext uri="{FF2B5EF4-FFF2-40B4-BE49-F238E27FC236}">
                <a16:creationId xmlns:a16="http://schemas.microsoft.com/office/drawing/2014/main" id="{B550969D-B5B2-374E-A4FF-189ECC1F683B}"/>
              </a:ext>
            </a:extLst>
          </p:cNvPr>
          <p:cNvSpPr/>
          <p:nvPr/>
        </p:nvSpPr>
        <p:spPr>
          <a:xfrm rot="18471473">
            <a:off x="2586762" y="2098132"/>
            <a:ext cx="651540" cy="85444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Up Arrow 22">
            <a:extLst>
              <a:ext uri="{FF2B5EF4-FFF2-40B4-BE49-F238E27FC236}">
                <a16:creationId xmlns:a16="http://schemas.microsoft.com/office/drawing/2014/main" id="{8BC8C4CD-1360-254F-AA8A-416BCBF360CF}"/>
              </a:ext>
            </a:extLst>
          </p:cNvPr>
          <p:cNvSpPr/>
          <p:nvPr/>
        </p:nvSpPr>
        <p:spPr>
          <a:xfrm>
            <a:off x="5529274" y="2098132"/>
            <a:ext cx="651540" cy="85444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 Arrow 23">
            <a:extLst>
              <a:ext uri="{FF2B5EF4-FFF2-40B4-BE49-F238E27FC236}">
                <a16:creationId xmlns:a16="http://schemas.microsoft.com/office/drawing/2014/main" id="{630D3B4F-9559-2348-9350-D16AC0885C8A}"/>
              </a:ext>
            </a:extLst>
          </p:cNvPr>
          <p:cNvSpPr/>
          <p:nvPr/>
        </p:nvSpPr>
        <p:spPr>
          <a:xfrm rot="1862116">
            <a:off x="8572247" y="2173328"/>
            <a:ext cx="651540" cy="85444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9A1CE9F7-CA98-8441-88D9-25C07021D6DB}"/>
              </a:ext>
            </a:extLst>
          </p:cNvPr>
          <p:cNvSpPr txBox="1"/>
          <p:nvPr/>
        </p:nvSpPr>
        <p:spPr>
          <a:xfrm>
            <a:off x="3226116" y="3000050"/>
            <a:ext cx="5287835" cy="369332"/>
          </a:xfrm>
          <a:prstGeom prst="rect">
            <a:avLst/>
          </a:prstGeom>
          <a:noFill/>
        </p:spPr>
        <p:txBody>
          <a:bodyPr wrap="square" rtlCol="0">
            <a:spAutoFit/>
          </a:bodyPr>
          <a:lstStyle/>
          <a:p>
            <a:pPr algn="ctr"/>
            <a:r>
              <a:rPr lang="en-US" dirty="0"/>
              <a:t>Click on any header to find more information</a:t>
            </a:r>
          </a:p>
        </p:txBody>
      </p:sp>
    </p:spTree>
    <p:extLst>
      <p:ext uri="{BB962C8B-B14F-4D97-AF65-F5344CB8AC3E}">
        <p14:creationId xmlns:p14="http://schemas.microsoft.com/office/powerpoint/2010/main" val="613126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accent3">
              <a:lumMod val="40000"/>
              <a:lumOff val="60000"/>
              <a:alpha val="30000"/>
            </a:schemeClr>
          </a:solidFill>
        </p:spPr>
        <p:txBody>
          <a:bodyPr wrap="square" rtlCol="0">
            <a:spAutoFit/>
          </a:bodyPr>
          <a:lstStyle/>
          <a:p>
            <a:pPr algn="ctr"/>
            <a:r>
              <a:rPr lang="en-US" sz="2000" dirty="0"/>
              <a:t>Single/Double Major</a:t>
            </a:r>
          </a:p>
          <a:p>
            <a:pPr algn="ctr"/>
            <a:r>
              <a:rPr lang="en-US" sz="2000" dirty="0"/>
              <a:t>LAS Students</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hlinkClick r:id="rId2" action="ppaction://hlinksldjump"/>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hlinkClick r:id="" action="ppaction://hlinkshowjump?jump=nextslide"/>
              </a:rPr>
              <a:t>How To </a:t>
            </a:r>
            <a:r>
              <a:rPr lang="en-US" sz="2000" dirty="0" smtClean="0">
                <a:solidFill>
                  <a:schemeClr val="bg1"/>
                </a:solidFill>
                <a:hlinkClick r:id="" action="ppaction://hlinkshowjump?jump=nextslide"/>
              </a:rPr>
              <a:t>Declare PSYC</a:t>
            </a:r>
            <a:endParaRPr lang="en-US" sz="2000" dirty="0">
              <a:solidFill>
                <a:schemeClr val="bg1"/>
              </a:solidFill>
            </a:endParaRPr>
          </a:p>
        </p:txBody>
      </p:sp>
      <p:sp>
        <p:nvSpPr>
          <p:cNvPr id="10" name="TextBox 9">
            <a:hlinkClick r:id="rId3" action="ppaction://hlinksldjump"/>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1" name="TextBox 10">
            <a:hlinkClick r:id="rId4" action="ppaction://hlinksldjump"/>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Concentrations</a:t>
            </a:r>
          </a:p>
        </p:txBody>
      </p:sp>
      <p:sp>
        <p:nvSpPr>
          <p:cNvPr id="17" name="TextBox 16">
            <a:extLst>
              <a:ext uri="{FF2B5EF4-FFF2-40B4-BE49-F238E27FC236}">
                <a16:creationId xmlns:a16="http://schemas.microsoft.com/office/drawing/2014/main" id="{13BA5724-B5D5-604A-A505-211D19F53F99}"/>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3" action="ppaction://hlinksldjump"/>
              </a:rPr>
              <a:t>Single/Double Major</a:t>
            </a:r>
          </a:p>
          <a:p>
            <a:pPr algn="ctr"/>
            <a:r>
              <a:rPr lang="en-US" sz="2000" dirty="0">
                <a:hlinkClick r:id="rId3" action="ppaction://hlinksldjump"/>
              </a:rPr>
              <a:t>LAS Students</a:t>
            </a:r>
            <a:endParaRPr lang="en-US" sz="2000" dirty="0"/>
          </a:p>
        </p:txBody>
      </p:sp>
      <p:sp>
        <p:nvSpPr>
          <p:cNvPr id="21" name="TextBox 20">
            <a:hlinkClick r:id="rId5" action="ppaction://hlinksldjump"/>
            <a:extLst>
              <a:ext uri="{FF2B5EF4-FFF2-40B4-BE49-F238E27FC236}">
                <a16:creationId xmlns:a16="http://schemas.microsoft.com/office/drawing/2014/main" id="{E491C3A7-0B53-A442-9D48-ADC161B2E843}"/>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hlinkClick r:id="rId6" action="ppaction://hlinksldjump"/>
              </a:rPr>
              <a:t>Single Major</a:t>
            </a:r>
          </a:p>
          <a:p>
            <a:pPr algn="ctr"/>
            <a:r>
              <a:rPr lang="en-US" sz="2000" dirty="0">
                <a:hlinkClick r:id="rId6" action="ppaction://hlinksldjump"/>
              </a:rPr>
              <a:t>Non-LAS Students</a:t>
            </a:r>
            <a:endParaRPr lang="en-US" sz="2000" dirty="0"/>
          </a:p>
        </p:txBody>
      </p:sp>
      <p:sp>
        <p:nvSpPr>
          <p:cNvPr id="22" name="TextBox 21">
            <a:hlinkClick r:id="rId7" action="ppaction://hlinksldjump"/>
            <a:extLst>
              <a:ext uri="{FF2B5EF4-FFF2-40B4-BE49-F238E27FC236}">
                <a16:creationId xmlns:a16="http://schemas.microsoft.com/office/drawing/2014/main" id="{938335F7-5C72-CE46-95D7-048772856884}"/>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hlinkClick r:id="rId8" action="ppaction://hlinksldjump"/>
              </a:rPr>
              <a:t>Dual Degree</a:t>
            </a:r>
          </a:p>
          <a:p>
            <a:pPr algn="ctr"/>
            <a:r>
              <a:rPr lang="en-US" sz="2000" dirty="0">
                <a:hlinkClick r:id="rId8" action="ppaction://hlinksldjump"/>
              </a:rPr>
              <a:t>Non-LAS Students</a:t>
            </a:r>
            <a:endParaRPr lang="en-US" sz="2000" dirty="0"/>
          </a:p>
        </p:txBody>
      </p:sp>
      <p:sp>
        <p:nvSpPr>
          <p:cNvPr id="23" name="TextBox 22">
            <a:hlinkClick r:id="rId9" action="ppaction://hlinksldjump"/>
            <a:extLst>
              <a:ext uri="{FF2B5EF4-FFF2-40B4-BE49-F238E27FC236}">
                <a16:creationId xmlns:a16="http://schemas.microsoft.com/office/drawing/2014/main" id="{491CE534-55D2-8646-A10D-3DED2FB4CDF7}"/>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hlinkClick r:id="rId10" action="ppaction://hlinksldjump"/>
              </a:rPr>
              <a:t>Minor</a:t>
            </a:r>
            <a:endParaRPr lang="en-US" sz="2000" dirty="0"/>
          </a:p>
          <a:p>
            <a:pPr algn="ctr"/>
            <a:endParaRPr lang="en-US" sz="2000" dirty="0"/>
          </a:p>
        </p:txBody>
      </p:sp>
      <p:sp>
        <p:nvSpPr>
          <p:cNvPr id="24" name="Rectangle 23">
            <a:extLst>
              <a:ext uri="{FF2B5EF4-FFF2-40B4-BE49-F238E27FC236}">
                <a16:creationId xmlns:a16="http://schemas.microsoft.com/office/drawing/2014/main" id="{A536C834-3713-9B47-A768-16DCC98B3F09}"/>
              </a:ext>
            </a:extLst>
          </p:cNvPr>
          <p:cNvSpPr/>
          <p:nvPr/>
        </p:nvSpPr>
        <p:spPr>
          <a:xfrm>
            <a:off x="0" y="4600992"/>
            <a:ext cx="12050844" cy="2215991"/>
          </a:xfrm>
          <a:prstGeom prst="rect">
            <a:avLst/>
          </a:prstGeom>
          <a:solidFill>
            <a:schemeClr val="bg1">
              <a:alpha val="25000"/>
            </a:schemeClr>
          </a:solidFill>
        </p:spPr>
        <p:txBody>
          <a:bodyPr wrap="square">
            <a:spAutoFit/>
          </a:bodyPr>
          <a:lstStyle/>
          <a:p>
            <a:pPr algn="ctr"/>
            <a:r>
              <a:rPr lang="en-US" b="1" dirty="0">
                <a:latin typeface="Gotham A"/>
              </a:rPr>
              <a:t>Create a Psychology Generate Audit</a:t>
            </a:r>
          </a:p>
          <a:p>
            <a:endParaRPr lang="en-US" sz="400" dirty="0">
              <a:latin typeface="Whitney SSm A"/>
            </a:endParaRPr>
          </a:p>
          <a:p>
            <a:r>
              <a:rPr lang="en-US" dirty="0">
                <a:latin typeface="Whitney SSm A"/>
              </a:rPr>
              <a:t>Students can view their degree audit through the </a:t>
            </a:r>
            <a:r>
              <a:rPr lang="en-US" b="1" u="sng" dirty="0">
                <a:latin typeface="Whitney SSm A"/>
                <a:hlinkClick r:id="rId11" tooltip="DARSweb for Students">
                  <a:extLst>
                    <a:ext uri="{A12FA001-AC4F-418D-AE19-62706E023703}">
                      <ahyp:hlinkClr xmlns:ahyp="http://schemas.microsoft.com/office/drawing/2018/hyperlinkcolor" xmlns="" val="tx"/>
                    </a:ext>
                  </a:extLst>
                </a:hlinkClick>
              </a:rPr>
              <a:t>Degree Audit System</a:t>
            </a:r>
            <a:r>
              <a:rPr lang="en-US" dirty="0">
                <a:latin typeface="Whitney SSm A"/>
              </a:rPr>
              <a:t>. </a:t>
            </a:r>
          </a:p>
          <a:p>
            <a:endParaRPr lang="en-US" sz="400" dirty="0">
              <a:latin typeface="Whitney SSm A"/>
            </a:endParaRPr>
          </a:p>
          <a:p>
            <a:endParaRPr lang="en-US" sz="400" dirty="0">
              <a:latin typeface="Whitney SSm A"/>
            </a:endParaRPr>
          </a:p>
          <a:p>
            <a:r>
              <a:rPr lang="en-US" b="1" dirty="0">
                <a:latin typeface="Whitney SSm A"/>
              </a:rPr>
              <a:t>Select a Different Program:</a:t>
            </a:r>
            <a:r>
              <a:rPr lang="en-US" dirty="0">
                <a:latin typeface="Whitney SSm A"/>
              </a:rPr>
              <a:t/>
            </a:r>
            <a:br>
              <a:rPr lang="en-US" dirty="0">
                <a:latin typeface="Whitney SSm A"/>
              </a:rPr>
            </a:br>
            <a:r>
              <a:rPr lang="en-US" dirty="0">
                <a:latin typeface="Whitney SSm A"/>
              </a:rPr>
              <a:t>This option allows you to run a Psychology audit.  Click the “Select a Different Program” menu and enter the following values:</a:t>
            </a:r>
          </a:p>
          <a:p>
            <a:pPr marL="742950" lvl="1" indent="-285750">
              <a:buFont typeface="+mj-lt"/>
              <a:buAutoNum type="arabicPeriod"/>
            </a:pPr>
            <a:r>
              <a:rPr lang="en-US" b="1" dirty="0">
                <a:latin typeface="Whitney SSm A"/>
              </a:rPr>
              <a:t>School: </a:t>
            </a:r>
            <a:r>
              <a:rPr lang="en-US" dirty="0">
                <a:latin typeface="Whitney SSm A"/>
              </a:rPr>
              <a:t>”UKV-LAS”</a:t>
            </a:r>
          </a:p>
          <a:p>
            <a:pPr marL="742950" lvl="1" indent="-285750">
              <a:buFont typeface="+mj-lt"/>
              <a:buAutoNum type="arabicPeriod"/>
            </a:pPr>
            <a:r>
              <a:rPr lang="en-US" b="1" dirty="0">
                <a:latin typeface="Whitney SSm A"/>
              </a:rPr>
              <a:t>Program:</a:t>
            </a:r>
            <a:r>
              <a:rPr lang="en-US" dirty="0">
                <a:latin typeface="Whitney SSm A"/>
              </a:rPr>
              <a:t>  ”</a:t>
            </a:r>
            <a:r>
              <a:rPr lang="en-US" dirty="0" err="1">
                <a:latin typeface="Whitney SSm A"/>
              </a:rPr>
              <a:t>Psyc</a:t>
            </a:r>
            <a:r>
              <a:rPr lang="en-US" dirty="0">
                <a:latin typeface="Whitney SSm A"/>
              </a:rPr>
              <a:t>: </a:t>
            </a:r>
            <a:r>
              <a:rPr lang="en-US" dirty="0" err="1">
                <a:latin typeface="Whitney SSm A"/>
              </a:rPr>
              <a:t>xxxx</a:t>
            </a:r>
            <a:r>
              <a:rPr lang="en-US" dirty="0">
                <a:latin typeface="Whitney SSm A"/>
              </a:rPr>
              <a:t>”  (</a:t>
            </a:r>
            <a:r>
              <a:rPr lang="en-US" dirty="0" err="1">
                <a:latin typeface="Whitney SSm A"/>
              </a:rPr>
              <a:t>xxxx</a:t>
            </a:r>
            <a:r>
              <a:rPr lang="en-US" dirty="0">
                <a:latin typeface="Whitney SSm A"/>
              </a:rPr>
              <a:t> = specific concentration)</a:t>
            </a:r>
          </a:p>
          <a:p>
            <a:pPr marL="742950" lvl="1" indent="-285750">
              <a:buFont typeface="+mj-lt"/>
              <a:buAutoNum type="arabicPeriod"/>
            </a:pPr>
            <a:r>
              <a:rPr lang="en-US" b="1" dirty="0">
                <a:latin typeface="Whitney SSm A"/>
              </a:rPr>
              <a:t>Catalog Year: </a:t>
            </a:r>
            <a:r>
              <a:rPr lang="en-US" dirty="0">
                <a:latin typeface="Whitney SSm A"/>
              </a:rPr>
              <a:t>the semester/year you started at Illinois</a:t>
            </a:r>
            <a:endParaRPr lang="en-US" i="0" dirty="0">
              <a:effectLst/>
              <a:latin typeface="Whitney SSm A"/>
            </a:endParaRPr>
          </a:p>
        </p:txBody>
      </p:sp>
      <p:sp>
        <p:nvSpPr>
          <p:cNvPr id="2" name="TextBox 1"/>
          <p:cNvSpPr txBox="1"/>
          <p:nvPr/>
        </p:nvSpPr>
        <p:spPr>
          <a:xfrm>
            <a:off x="-1" y="2600127"/>
            <a:ext cx="3172969"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5276841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accent3">
              <a:lumMod val="40000"/>
              <a:lumOff val="60000"/>
              <a:alpha val="30000"/>
            </a:schemeClr>
          </a:solidFill>
        </p:spPr>
        <p:txBody>
          <a:bodyPr wrap="square" rtlCol="0">
            <a:spAutoFit/>
          </a:bodyPr>
          <a:lstStyle/>
          <a:p>
            <a:pPr algn="ctr"/>
            <a:r>
              <a:rPr lang="en-US" sz="2000" dirty="0"/>
              <a:t>Single/Double Major</a:t>
            </a:r>
          </a:p>
          <a:p>
            <a:pPr algn="ctr"/>
            <a:r>
              <a:rPr lang="en-US" sz="2000" dirty="0"/>
              <a:t>LAS Students</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707886"/>
          </a:xfrm>
          <a:prstGeom prst="rect">
            <a:avLst/>
          </a:prstGeom>
          <a:solidFill>
            <a:srgbClr val="92D050">
              <a:alpha val="0"/>
            </a:srgbClr>
          </a:solidFill>
        </p:spPr>
        <p:txBody>
          <a:bodyPr wrap="square" rtlCol="0">
            <a:spAutoFit/>
          </a:bodyPr>
          <a:lstStyle/>
          <a:p>
            <a:pPr algn="r"/>
            <a:r>
              <a:rPr lang="en-US" sz="2000" dirty="0">
                <a:hlinkClick r:id="rId2" action="ppaction://hlinksldjump"/>
              </a:rPr>
              <a:t>How To </a:t>
            </a:r>
            <a:r>
              <a:rPr lang="en-US" sz="2000" dirty="0" smtClean="0">
                <a:hlinkClick r:id="rId2" action="ppaction://hlinksldjump"/>
              </a:rPr>
              <a:t>Declare PSYC</a:t>
            </a:r>
            <a:r>
              <a:rPr lang="en-US" sz="2000" dirty="0" smtClean="0"/>
              <a:t>	</a:t>
            </a:r>
            <a:endParaRPr lang="en-US" sz="2000" dirty="0"/>
          </a:p>
        </p:txBody>
      </p:sp>
      <p:sp>
        <p:nvSpPr>
          <p:cNvPr id="10" name="TextBox 9">
            <a:hlinkClick r:id="rId3" action="ppaction://hlinksldjump"/>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1" name="TextBox 10">
            <a:hlinkClick r:id="rId4" action="ppaction://hlinksldjump"/>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Concentrations</a:t>
            </a:r>
          </a:p>
        </p:txBody>
      </p:sp>
      <p:sp>
        <p:nvSpPr>
          <p:cNvPr id="2" name="TextBox 1">
            <a:extLst>
              <a:ext uri="{FF2B5EF4-FFF2-40B4-BE49-F238E27FC236}">
                <a16:creationId xmlns:a16="http://schemas.microsoft.com/office/drawing/2014/main" id="{D2D4BB0E-37EE-8F40-8D04-1F0826C70485}"/>
              </a:ext>
            </a:extLst>
          </p:cNvPr>
          <p:cNvSpPr txBox="1"/>
          <p:nvPr/>
        </p:nvSpPr>
        <p:spPr>
          <a:xfrm>
            <a:off x="3448407" y="2209502"/>
            <a:ext cx="8045601" cy="4401205"/>
          </a:xfrm>
          <a:prstGeom prst="rect">
            <a:avLst/>
          </a:prstGeom>
          <a:noFill/>
        </p:spPr>
        <p:txBody>
          <a:bodyPr wrap="square" rtlCol="0">
            <a:spAutoFit/>
          </a:bodyPr>
          <a:lstStyle/>
          <a:p>
            <a:endParaRPr lang="en-US" sz="1600" dirty="0"/>
          </a:p>
          <a:p>
            <a:r>
              <a:rPr lang="en-US" sz="2400" dirty="0" smtClean="0"/>
              <a:t>Students </a:t>
            </a:r>
            <a:r>
              <a:rPr lang="en-US" sz="2400" dirty="0"/>
              <a:t>must earn credit for:</a:t>
            </a:r>
          </a:p>
          <a:p>
            <a:endParaRPr lang="en-US" sz="1600" dirty="0"/>
          </a:p>
          <a:p>
            <a:pPr marL="342900" indent="-342900">
              <a:buFont typeface="Arial" panose="020B0604020202020204" pitchFamily="34" charset="0"/>
              <a:buChar char="•"/>
            </a:pPr>
            <a:r>
              <a:rPr lang="en-US" sz="2400" dirty="0"/>
              <a:t>An introductory psychology course (PSYC 100 or equivalent)</a:t>
            </a:r>
          </a:p>
          <a:p>
            <a:endParaRPr lang="en-US" sz="1600" dirty="0"/>
          </a:p>
          <a:p>
            <a:pPr marL="342900" indent="-342900">
              <a:buFont typeface="Arial" panose="020B0604020202020204" pitchFamily="34" charset="0"/>
              <a:buChar char="•"/>
            </a:pPr>
            <a:r>
              <a:rPr lang="en-US" sz="2400" dirty="0"/>
              <a:t>A course in social, clinical or developmental psychology (PSYC 207, 201, 216, 238, 239, 245, 250, or equivalent)</a:t>
            </a:r>
          </a:p>
          <a:p>
            <a:endParaRPr lang="en-US" sz="1600" dirty="0"/>
          </a:p>
          <a:p>
            <a:pPr marL="342900" indent="-342900">
              <a:buFont typeface="Arial" panose="020B0604020202020204" pitchFamily="34" charset="0"/>
              <a:buChar char="•"/>
            </a:pPr>
            <a:r>
              <a:rPr lang="en-US" sz="2400" dirty="0"/>
              <a:t>A University of Illinois at Urbana-Champaign biological/cognitive psychology course (PSYC 204, 210, 220, 224, 230, or 248)</a:t>
            </a:r>
          </a:p>
        </p:txBody>
      </p:sp>
      <p:sp>
        <p:nvSpPr>
          <p:cNvPr id="14" name="TextBox 13">
            <a:extLst>
              <a:ext uri="{FF2B5EF4-FFF2-40B4-BE49-F238E27FC236}">
                <a16:creationId xmlns:a16="http://schemas.microsoft.com/office/drawing/2014/main" id="{3A90E2A9-0B98-4440-96C3-E0A0BCBC61C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3" action="ppaction://hlinksldjump"/>
              </a:rPr>
              <a:t>Single/Double Major</a:t>
            </a:r>
          </a:p>
          <a:p>
            <a:pPr algn="ctr"/>
            <a:r>
              <a:rPr lang="en-US" sz="2000" dirty="0">
                <a:hlinkClick r:id="rId3" action="ppaction://hlinksldjump"/>
              </a:rPr>
              <a:t>LAS Students</a:t>
            </a:r>
            <a:endParaRPr lang="en-US" sz="2000" dirty="0"/>
          </a:p>
        </p:txBody>
      </p:sp>
      <p:sp>
        <p:nvSpPr>
          <p:cNvPr id="15" name="TextBox 14">
            <a:hlinkClick r:id="rId5" action="ppaction://hlinksldjump"/>
            <a:extLst>
              <a:ext uri="{FF2B5EF4-FFF2-40B4-BE49-F238E27FC236}">
                <a16:creationId xmlns:a16="http://schemas.microsoft.com/office/drawing/2014/main" id="{6A6574B9-CE65-364F-ADA2-487C7E623CDB}"/>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6" action="ppaction://hlinksldjump"/>
              </a:rPr>
              <a:t>Single Major</a:t>
            </a:r>
          </a:p>
          <a:p>
            <a:pPr algn="ctr"/>
            <a:r>
              <a:rPr lang="en-US" sz="2000" dirty="0">
                <a:solidFill>
                  <a:schemeClr val="tx1">
                    <a:lumMod val="65000"/>
                  </a:schemeClr>
                </a:solidFill>
                <a:hlinkClick r:id="rId6" action="ppaction://hlinksldjump"/>
              </a:rPr>
              <a:t>Non-LAS Students</a:t>
            </a:r>
            <a:endParaRPr lang="en-US" sz="2000" dirty="0">
              <a:solidFill>
                <a:schemeClr val="tx1">
                  <a:lumMod val="65000"/>
                </a:schemeClr>
              </a:solidFill>
            </a:endParaRPr>
          </a:p>
        </p:txBody>
      </p:sp>
      <p:sp>
        <p:nvSpPr>
          <p:cNvPr id="16" name="TextBox 15">
            <a:hlinkClick r:id="rId7" action="ppaction://hlinksldjump"/>
            <a:extLst>
              <a:ext uri="{FF2B5EF4-FFF2-40B4-BE49-F238E27FC236}">
                <a16:creationId xmlns:a16="http://schemas.microsoft.com/office/drawing/2014/main" id="{41210FFD-DFF2-F64F-8E44-88A2A056FE76}"/>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8" action="ppaction://hlinksldjump"/>
              </a:rPr>
              <a:t>Dual Degree</a:t>
            </a:r>
          </a:p>
          <a:p>
            <a:pPr algn="ctr"/>
            <a:r>
              <a:rPr lang="en-US" sz="2000" dirty="0">
                <a:solidFill>
                  <a:schemeClr val="tx1">
                    <a:lumMod val="65000"/>
                  </a:schemeClr>
                </a:solidFill>
                <a:hlinkClick r:id="rId8" action="ppaction://hlinksldjump"/>
              </a:rPr>
              <a:t>Non-LAS Students</a:t>
            </a:r>
            <a:endParaRPr lang="en-US" sz="2000" dirty="0">
              <a:solidFill>
                <a:schemeClr val="tx1">
                  <a:lumMod val="65000"/>
                </a:schemeClr>
              </a:solidFill>
            </a:endParaRPr>
          </a:p>
        </p:txBody>
      </p:sp>
      <p:sp>
        <p:nvSpPr>
          <p:cNvPr id="17" name="TextBox 16">
            <a:hlinkClick r:id="rId9" action="ppaction://hlinksldjump"/>
            <a:extLst>
              <a:ext uri="{FF2B5EF4-FFF2-40B4-BE49-F238E27FC236}">
                <a16:creationId xmlns:a16="http://schemas.microsoft.com/office/drawing/2014/main" id="{F434B8F3-BA4A-5842-A281-17520EFE909D}"/>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0"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3" name="TextBox 2"/>
          <p:cNvSpPr txBox="1"/>
          <p:nvPr/>
        </p:nvSpPr>
        <p:spPr>
          <a:xfrm>
            <a:off x="0" y="2632984"/>
            <a:ext cx="3118104"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40215028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2" action="ppaction://hlinksldjump"/>
              </a:rPr>
              <a:t>Single/Double Major</a:t>
            </a:r>
          </a:p>
          <a:p>
            <a:pPr algn="ctr"/>
            <a:r>
              <a:rPr lang="en-US" sz="2000" dirty="0">
                <a:hlinkClick r:id="rId2" action="ppaction://hlinksldjump"/>
              </a:rPr>
              <a:t>LAS Students</a:t>
            </a:r>
            <a:endParaRPr lang="en-US" sz="2000" dirty="0"/>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hlinkClick r:id="rId3" action="ppaction://hlinksldjump"/>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rgbClr val="92D050">
              <a:alpha val="0"/>
            </a:srgbClr>
          </a:solidFill>
        </p:spPr>
        <p:txBody>
          <a:bodyPr wrap="square" rtlCol="0">
            <a:spAutoFit/>
          </a:bodyPr>
          <a:lstStyle/>
          <a:p>
            <a:pPr algn="r"/>
            <a:r>
              <a:rPr lang="en-US" sz="2000" dirty="0">
                <a:solidFill>
                  <a:schemeClr val="bg1"/>
                </a:solidFill>
                <a:hlinkClick r:id="rId4" action="ppaction://hlinksldjump"/>
              </a:rPr>
              <a:t>How To </a:t>
            </a:r>
            <a:r>
              <a:rPr lang="en-US" sz="2000" dirty="0" smtClean="0">
                <a:solidFill>
                  <a:schemeClr val="bg1"/>
                </a:solidFill>
                <a:hlinkClick r:id="rId4" action="ppaction://hlinksldjump"/>
              </a:rPr>
              <a:t>Declare PSYC</a:t>
            </a:r>
            <a:endParaRPr lang="en-US" sz="2000" dirty="0">
              <a:solidFill>
                <a:schemeClr val="bg1"/>
              </a:solidFill>
            </a:endParaRPr>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When To Declare</a:t>
            </a:r>
          </a:p>
        </p:txBody>
      </p:sp>
      <p:sp>
        <p:nvSpPr>
          <p:cNvPr id="11" name="TextBox 10">
            <a:hlinkClick r:id="rId5" action="ppaction://hlinksldjump"/>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Concentrations</a:t>
            </a:r>
          </a:p>
        </p:txBody>
      </p:sp>
      <p:sp>
        <p:nvSpPr>
          <p:cNvPr id="2" name="TextBox 1">
            <a:extLst>
              <a:ext uri="{FF2B5EF4-FFF2-40B4-BE49-F238E27FC236}">
                <a16:creationId xmlns:a16="http://schemas.microsoft.com/office/drawing/2014/main" id="{D2D4BB0E-37EE-8F40-8D04-1F0826C70485}"/>
              </a:ext>
            </a:extLst>
          </p:cNvPr>
          <p:cNvSpPr txBox="1"/>
          <p:nvPr/>
        </p:nvSpPr>
        <p:spPr>
          <a:xfrm>
            <a:off x="3403600" y="2098132"/>
            <a:ext cx="8633502" cy="4462760"/>
          </a:xfrm>
          <a:prstGeom prst="rect">
            <a:avLst/>
          </a:prstGeom>
          <a:noFill/>
        </p:spPr>
        <p:txBody>
          <a:bodyPr wrap="square" rtlCol="0">
            <a:spAutoFit/>
          </a:bodyPr>
          <a:lstStyle/>
          <a:p>
            <a:pPr marL="342900" indent="-342900">
              <a:buFont typeface="Arial" panose="020B0604020202020204" pitchFamily="34" charset="0"/>
              <a:buChar char="•"/>
            </a:pPr>
            <a:r>
              <a:rPr lang="en-US" sz="2400" dirty="0"/>
              <a:t>Single Major students who are already within LAS may request curricular changes at two times each semester: at the beginning of each semester or at mid-semester</a:t>
            </a:r>
          </a:p>
          <a:p>
            <a:endParaRPr lang="en-US" sz="1000" dirty="0"/>
          </a:p>
          <a:p>
            <a:r>
              <a:rPr lang="en-US" sz="2400" dirty="0"/>
              <a:t>If you are ready to declare PSYC as a single major, complete the </a:t>
            </a:r>
            <a:r>
              <a:rPr lang="en-US" sz="2400" dirty="0">
                <a:hlinkClick r:id="rId6"/>
              </a:rPr>
              <a:t>Curriculum Change Form</a:t>
            </a:r>
            <a:r>
              <a:rPr lang="en-US" sz="2400" dirty="0"/>
              <a:t> during the posted application period </a:t>
            </a:r>
          </a:p>
          <a:p>
            <a:endParaRPr lang="en-US" sz="1000" dirty="0"/>
          </a:p>
          <a:p>
            <a:pPr marL="342900" indent="-342900">
              <a:buFont typeface="Arial" panose="020B0604020202020204" pitchFamily="34" charset="0"/>
              <a:buChar char="•"/>
            </a:pPr>
            <a:r>
              <a:rPr lang="en-US" sz="2400" dirty="0"/>
              <a:t>Double Major students may declare their intent to complete multiple majors in LAS any time except the months of April and November. </a:t>
            </a:r>
          </a:p>
          <a:p>
            <a:pPr lvl="1"/>
            <a:r>
              <a:rPr lang="en-US" sz="2400" dirty="0"/>
              <a:t>Contact your Records Officer to start the process: </a:t>
            </a:r>
          </a:p>
          <a:p>
            <a:pPr lvl="1"/>
            <a:r>
              <a:rPr lang="en-US" sz="2400" dirty="0" err="1">
                <a:hlinkClick r:id="rId7"/>
              </a:rPr>
              <a:t>las-recordsofficer@illinois.edu</a:t>
            </a:r>
            <a:endParaRPr lang="en-US" sz="2400" dirty="0"/>
          </a:p>
        </p:txBody>
      </p:sp>
      <p:sp>
        <p:nvSpPr>
          <p:cNvPr id="13" name="TextBox 12">
            <a:hlinkClick r:id="rId8" action="ppaction://hlinksldjump"/>
            <a:extLst>
              <a:ext uri="{FF2B5EF4-FFF2-40B4-BE49-F238E27FC236}">
                <a16:creationId xmlns:a16="http://schemas.microsoft.com/office/drawing/2014/main" id="{4C0371C5-2340-4147-8324-8C7AD6F9D721}"/>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9" action="ppaction://hlinksldjump"/>
              </a:rPr>
              <a:t>Single Major</a:t>
            </a:r>
          </a:p>
          <a:p>
            <a:pPr algn="ctr"/>
            <a:r>
              <a:rPr lang="en-US" sz="2000" dirty="0">
                <a:solidFill>
                  <a:schemeClr val="tx1">
                    <a:lumMod val="65000"/>
                  </a:schemeClr>
                </a:solidFill>
                <a:hlinkClick r:id="rId9" action="ppaction://hlinksldjump"/>
              </a:rPr>
              <a:t>Non-LAS Students</a:t>
            </a:r>
            <a:endParaRPr lang="en-US" sz="2000" dirty="0">
              <a:solidFill>
                <a:schemeClr val="tx1">
                  <a:lumMod val="65000"/>
                </a:schemeClr>
              </a:solidFill>
            </a:endParaRPr>
          </a:p>
        </p:txBody>
      </p:sp>
      <p:sp>
        <p:nvSpPr>
          <p:cNvPr id="14" name="TextBox 13">
            <a:hlinkClick r:id="rId10" action="ppaction://hlinksldjump"/>
            <a:extLst>
              <a:ext uri="{FF2B5EF4-FFF2-40B4-BE49-F238E27FC236}">
                <a16:creationId xmlns:a16="http://schemas.microsoft.com/office/drawing/2014/main" id="{CCB41A6E-E216-F849-995F-F3FE7A10DEB3}"/>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1" action="ppaction://hlinksldjump"/>
              </a:rPr>
              <a:t>Dual Degree</a:t>
            </a:r>
          </a:p>
          <a:p>
            <a:pPr algn="ctr"/>
            <a:r>
              <a:rPr lang="en-US" sz="2000" dirty="0">
                <a:solidFill>
                  <a:schemeClr val="tx1">
                    <a:lumMod val="65000"/>
                  </a:schemeClr>
                </a:solidFill>
                <a:hlinkClick r:id="rId11" action="ppaction://hlinksldjump"/>
              </a:rPr>
              <a:t>Non-LAS Students</a:t>
            </a:r>
            <a:endParaRPr lang="en-US" sz="2000" dirty="0">
              <a:solidFill>
                <a:schemeClr val="tx1">
                  <a:lumMod val="65000"/>
                </a:schemeClr>
              </a:solidFill>
            </a:endParaRPr>
          </a:p>
        </p:txBody>
      </p:sp>
      <p:sp>
        <p:nvSpPr>
          <p:cNvPr id="15" name="TextBox 14">
            <a:hlinkClick r:id="rId12" action="ppaction://hlinksldjump"/>
            <a:extLst>
              <a:ext uri="{FF2B5EF4-FFF2-40B4-BE49-F238E27FC236}">
                <a16:creationId xmlns:a16="http://schemas.microsoft.com/office/drawing/2014/main" id="{6583892C-BCB2-D947-816A-35292468E5E4}"/>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3"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3" name="TextBox 2"/>
          <p:cNvSpPr txBox="1"/>
          <p:nvPr/>
        </p:nvSpPr>
        <p:spPr>
          <a:xfrm>
            <a:off x="-1" y="2600370"/>
            <a:ext cx="3118105" cy="400110"/>
          </a:xfrm>
          <a:prstGeom prst="rect">
            <a:avLst/>
          </a:prstGeom>
          <a:noFill/>
        </p:spPr>
        <p:txBody>
          <a:bodyPr wrap="square" rtlCol="0">
            <a:spAutoFit/>
          </a:bodyPr>
          <a:lstStyle/>
          <a:p>
            <a:r>
              <a:rPr lang="en-US" sz="2000"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0921073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hlinkClick r:id="rId2" action="ppaction://hlinksldjump"/>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5" name="TextBox 4">
            <a:extLst>
              <a:ext uri="{FF2B5EF4-FFF2-40B4-BE49-F238E27FC236}">
                <a16:creationId xmlns:a16="http://schemas.microsoft.com/office/drawing/2014/main" id="{00FA177A-1518-AE44-BEB1-ED4FE345F5F9}"/>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2" action="ppaction://hlinksldjump"/>
              </a:rPr>
              <a:t>Single/Double Major</a:t>
            </a:r>
          </a:p>
          <a:p>
            <a:pPr algn="ctr"/>
            <a:r>
              <a:rPr lang="en-US" sz="2000" dirty="0">
                <a:hlinkClick r:id="rId2" action="ppaction://hlinksldjump"/>
              </a:rPr>
              <a:t>LAS Students</a:t>
            </a:r>
            <a:endParaRPr lang="en-US" sz="2000" dirty="0"/>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hlinkClick r:id="rId3" action="ppaction://hlinksldjump"/>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rgbClr val="92D050">
              <a:alpha val="0"/>
            </a:srgbClr>
          </a:solidFill>
        </p:spPr>
        <p:txBody>
          <a:bodyPr wrap="square" rtlCol="0">
            <a:spAutoFit/>
          </a:bodyPr>
          <a:lstStyle/>
          <a:p>
            <a:pPr algn="r"/>
            <a:r>
              <a:rPr lang="en-US" sz="2000" dirty="0">
                <a:solidFill>
                  <a:schemeClr val="bg1"/>
                </a:solidFill>
                <a:hlinkClick r:id="rId4" action="ppaction://hlinksldjump"/>
              </a:rPr>
              <a:t>How To </a:t>
            </a:r>
            <a:r>
              <a:rPr lang="en-US" sz="2000" dirty="0" smtClean="0">
                <a:solidFill>
                  <a:schemeClr val="bg1"/>
                </a:solidFill>
                <a:hlinkClick r:id="rId4" action="ppaction://hlinksldjump"/>
              </a:rPr>
              <a:t>Declare PSYC</a:t>
            </a:r>
            <a:endParaRPr lang="en-US" sz="2000" dirty="0">
              <a:solidFill>
                <a:schemeClr val="bg1"/>
              </a:solidFill>
            </a:endParaRPr>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Concentrations</a:t>
            </a:r>
          </a:p>
        </p:txBody>
      </p:sp>
      <p:sp>
        <p:nvSpPr>
          <p:cNvPr id="2" name="Rectangle 1">
            <a:extLst>
              <a:ext uri="{FF2B5EF4-FFF2-40B4-BE49-F238E27FC236}">
                <a16:creationId xmlns:a16="http://schemas.microsoft.com/office/drawing/2014/main" id="{EA586C4F-ABB8-6745-954B-69F873399748}"/>
              </a:ext>
            </a:extLst>
          </p:cNvPr>
          <p:cNvSpPr/>
          <p:nvPr/>
        </p:nvSpPr>
        <p:spPr>
          <a:xfrm>
            <a:off x="3948332" y="2038991"/>
            <a:ext cx="7010400" cy="4339650"/>
          </a:xfrm>
          <a:prstGeom prst="rect">
            <a:avLst/>
          </a:prstGeom>
        </p:spPr>
        <p:txBody>
          <a:bodyPr wrap="square">
            <a:spAutoFit/>
          </a:bodyPr>
          <a:lstStyle/>
          <a:p>
            <a:pPr algn="ctr"/>
            <a:r>
              <a:rPr lang="en-US" sz="2400" b="1" dirty="0">
                <a:solidFill>
                  <a:srgbClr val="004C97"/>
                </a:solidFill>
                <a:latin typeface="+mj-lt"/>
                <a:hlinkClick r:id="rId5"/>
              </a:rPr>
              <a:t>Behavioral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6"/>
              </a:rPr>
              <a:t>Clinical/Community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7"/>
              </a:rPr>
              <a:t>Cognitive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8"/>
              </a:rPr>
              <a:t>Cognitive Neuroscience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9"/>
              </a:rPr>
              <a:t>Developmental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0"/>
              </a:rPr>
              <a:t>Diversity Science</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1"/>
              </a:rPr>
              <a:t>Intradisciplinary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2"/>
              </a:rPr>
              <a:t>Organizational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3"/>
              </a:rPr>
              <a:t>Personality Psychology</a:t>
            </a:r>
            <a:endParaRPr lang="en-US" sz="2400" b="1" dirty="0">
              <a:solidFill>
                <a:srgbClr val="004C97"/>
              </a:solidFill>
              <a:latin typeface="+mj-lt"/>
            </a:endParaRPr>
          </a:p>
          <a:p>
            <a:pPr algn="ctr"/>
            <a:endParaRPr lang="en-US" sz="400" dirty="0">
              <a:solidFill>
                <a:srgbClr val="363636"/>
              </a:solidFill>
              <a:latin typeface="+mj-lt"/>
            </a:endParaRPr>
          </a:p>
          <a:p>
            <a:pPr algn="ctr"/>
            <a:r>
              <a:rPr lang="en-US" sz="2400" b="1" dirty="0">
                <a:solidFill>
                  <a:srgbClr val="004C97"/>
                </a:solidFill>
                <a:latin typeface="+mj-lt"/>
                <a:hlinkClick r:id="rId14"/>
              </a:rPr>
              <a:t>Social Psychology</a:t>
            </a:r>
            <a:endParaRPr lang="en-US" sz="2400" b="0" i="0" dirty="0">
              <a:solidFill>
                <a:srgbClr val="363636"/>
              </a:solidFill>
              <a:effectLst/>
              <a:latin typeface="+mj-lt"/>
            </a:endParaRPr>
          </a:p>
        </p:txBody>
      </p:sp>
      <p:sp>
        <p:nvSpPr>
          <p:cNvPr id="13" name="TextBox 12">
            <a:hlinkClick r:id="rId15" action="ppaction://hlinksldjump"/>
            <a:extLst>
              <a:ext uri="{FF2B5EF4-FFF2-40B4-BE49-F238E27FC236}">
                <a16:creationId xmlns:a16="http://schemas.microsoft.com/office/drawing/2014/main" id="{935CF00A-38E3-1841-8F70-360B654DD8C3}"/>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6" action="ppaction://hlinksldjump"/>
              </a:rPr>
              <a:t>Single Major</a:t>
            </a:r>
          </a:p>
          <a:p>
            <a:pPr algn="ctr"/>
            <a:r>
              <a:rPr lang="en-US" sz="2000" dirty="0">
                <a:solidFill>
                  <a:schemeClr val="tx1">
                    <a:lumMod val="65000"/>
                  </a:schemeClr>
                </a:solidFill>
                <a:hlinkClick r:id="rId16" action="ppaction://hlinksldjump"/>
              </a:rPr>
              <a:t>Non-LAS Students</a:t>
            </a:r>
            <a:endParaRPr lang="en-US" sz="2000" dirty="0">
              <a:solidFill>
                <a:schemeClr val="tx1">
                  <a:lumMod val="65000"/>
                </a:schemeClr>
              </a:solidFill>
            </a:endParaRPr>
          </a:p>
        </p:txBody>
      </p:sp>
      <p:sp>
        <p:nvSpPr>
          <p:cNvPr id="14" name="TextBox 13">
            <a:hlinkClick r:id="rId17" action="ppaction://hlinksldjump"/>
            <a:extLst>
              <a:ext uri="{FF2B5EF4-FFF2-40B4-BE49-F238E27FC236}">
                <a16:creationId xmlns:a16="http://schemas.microsoft.com/office/drawing/2014/main" id="{152E1514-91DD-824C-98CD-556960395931}"/>
              </a:ext>
            </a:extLst>
          </p:cNvPr>
          <p:cNvSpPr txBox="1"/>
          <p:nvPr/>
        </p:nvSpPr>
        <p:spPr>
          <a:xfrm>
            <a:off x="5825065"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8" action="ppaction://hlinksldjump"/>
              </a:rPr>
              <a:t>Dual Degree</a:t>
            </a:r>
          </a:p>
          <a:p>
            <a:pPr algn="ctr"/>
            <a:r>
              <a:rPr lang="en-US" sz="2000" dirty="0">
                <a:solidFill>
                  <a:schemeClr val="tx1">
                    <a:lumMod val="65000"/>
                  </a:schemeClr>
                </a:solidFill>
                <a:hlinkClick r:id="rId18" action="ppaction://hlinksldjump"/>
              </a:rPr>
              <a:t>Non-LAS Students</a:t>
            </a:r>
            <a:endParaRPr lang="en-US" sz="2000" dirty="0">
              <a:solidFill>
                <a:schemeClr val="tx1">
                  <a:lumMod val="65000"/>
                </a:schemeClr>
              </a:solidFill>
            </a:endParaRPr>
          </a:p>
        </p:txBody>
      </p:sp>
      <p:sp>
        <p:nvSpPr>
          <p:cNvPr id="15" name="TextBox 14">
            <a:hlinkClick r:id="rId19" action="ppaction://hlinksldjump"/>
            <a:extLst>
              <a:ext uri="{FF2B5EF4-FFF2-40B4-BE49-F238E27FC236}">
                <a16:creationId xmlns:a16="http://schemas.microsoft.com/office/drawing/2014/main" id="{1EB734A0-0555-E849-A20F-22890AE042CC}"/>
              </a:ext>
            </a:extLst>
          </p:cNvPr>
          <p:cNvSpPr txBox="1"/>
          <p:nvPr/>
        </p:nvSpPr>
        <p:spPr>
          <a:xfrm>
            <a:off x="8737598"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20"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3" name="TextBox 2"/>
          <p:cNvSpPr txBox="1"/>
          <p:nvPr/>
        </p:nvSpPr>
        <p:spPr>
          <a:xfrm>
            <a:off x="329184" y="2600370"/>
            <a:ext cx="3008376" cy="400110"/>
          </a:xfrm>
          <a:prstGeom prst="rect">
            <a:avLst/>
          </a:prstGeom>
          <a:noFill/>
        </p:spPr>
        <p:txBody>
          <a:bodyPr wrap="square" rtlCol="0">
            <a:spAutoFit/>
          </a:bodyPr>
          <a:lstStyle/>
          <a:p>
            <a:r>
              <a:rPr lang="en-US" sz="2000" dirty="0" smtClean="0"/>
              <a:t>How To Declare BCOG</a:t>
            </a:r>
            <a:endParaRPr lang="en-US" sz="2000" dirty="0"/>
          </a:p>
        </p:txBody>
      </p:sp>
    </p:spTree>
    <p:extLst>
      <p:ext uri="{BB962C8B-B14F-4D97-AF65-F5344CB8AC3E}">
        <p14:creationId xmlns:p14="http://schemas.microsoft.com/office/powerpoint/2010/main" val="29018380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How To </a:t>
              </a:r>
              <a:r>
                <a:rPr lang="en-US" sz="2000" dirty="0" smtClean="0"/>
                <a:t>Declare PSYC</a:t>
              </a:r>
              <a:endParaRPr lang="en-US" sz="2000" dirty="0"/>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678C1C60-28EB-DE4C-9C33-4DF5A6F14C0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5" action="ppaction://hlinksldjump"/>
              </a:rPr>
              <a:t>Single Major</a:t>
            </a:r>
          </a:p>
          <a:p>
            <a:pPr algn="ctr"/>
            <a:r>
              <a:rPr lang="en-US" sz="2000" dirty="0">
                <a:hlinkClick r:id="rId5" action="ppaction://hlinksldjump"/>
              </a:rPr>
              <a:t>Non-LAS Students</a:t>
            </a:r>
            <a:endParaRPr lang="en-US" sz="2000" dirty="0"/>
          </a:p>
        </p:txBody>
      </p:sp>
      <p:sp>
        <p:nvSpPr>
          <p:cNvPr id="25" name="TextBox 24">
            <a:hlinkClick r:id="rId6" action="ppaction://hlinksldjump"/>
            <a:extLst>
              <a:ext uri="{FF2B5EF4-FFF2-40B4-BE49-F238E27FC236}">
                <a16:creationId xmlns:a16="http://schemas.microsoft.com/office/drawing/2014/main" id="{0102A8F3-7EEB-F441-AB0E-47BFFC4E21F9}"/>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7" action="ppaction://hlinksldjump"/>
              </a:rPr>
              <a:t>Dual Degree</a:t>
            </a:r>
          </a:p>
          <a:p>
            <a:pPr algn="ctr"/>
            <a:r>
              <a:rPr lang="en-US" sz="2000" dirty="0">
                <a:solidFill>
                  <a:schemeClr val="tx1">
                    <a:lumMod val="65000"/>
                  </a:schemeClr>
                </a:solidFill>
                <a:hlinkClick r:id="rId7" action="ppaction://hlinksldjump"/>
              </a:rPr>
              <a:t>Non-LAS Students</a:t>
            </a:r>
            <a:endParaRPr lang="en-US" sz="2000" dirty="0">
              <a:solidFill>
                <a:schemeClr val="tx1">
                  <a:lumMod val="65000"/>
                </a:schemeClr>
              </a:solidFill>
            </a:endParaRPr>
          </a:p>
        </p:txBody>
      </p:sp>
      <p:sp>
        <p:nvSpPr>
          <p:cNvPr id="26" name="TextBox 25">
            <a:hlinkClick r:id="rId8" action="ppaction://hlinksldjump"/>
            <a:extLst>
              <a:ext uri="{FF2B5EF4-FFF2-40B4-BE49-F238E27FC236}">
                <a16:creationId xmlns:a16="http://schemas.microsoft.com/office/drawing/2014/main" id="{91146902-0881-9C43-AE74-F0823E13F5EB}"/>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9"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27" name="TextBox 26">
            <a:hlinkClick r:id="rId10" action="ppaction://hlinksldjump"/>
            <a:extLst>
              <a:ext uri="{FF2B5EF4-FFF2-40B4-BE49-F238E27FC236}">
                <a16:creationId xmlns:a16="http://schemas.microsoft.com/office/drawing/2014/main" id="{CF273D32-D1DA-1246-81E4-75B139713A63}"/>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1" action="ppaction://hlinksldjump"/>
              </a:rPr>
              <a:t>Single/Double Major LAS Students</a:t>
            </a:r>
            <a:endParaRPr lang="en-US" sz="2000" dirty="0">
              <a:solidFill>
                <a:schemeClr val="tx1">
                  <a:lumMod val="65000"/>
                </a:schemeClr>
              </a:solidFill>
            </a:endParaRPr>
          </a:p>
        </p:txBody>
      </p:sp>
      <p:sp>
        <p:nvSpPr>
          <p:cNvPr id="28" name="Rectangle 27">
            <a:extLst>
              <a:ext uri="{FF2B5EF4-FFF2-40B4-BE49-F238E27FC236}">
                <a16:creationId xmlns:a16="http://schemas.microsoft.com/office/drawing/2014/main" id="{BF51A8B3-DD7D-B94D-80D8-B43F4C1E927B}"/>
              </a:ext>
            </a:extLst>
          </p:cNvPr>
          <p:cNvSpPr/>
          <p:nvPr/>
        </p:nvSpPr>
        <p:spPr>
          <a:xfrm>
            <a:off x="0" y="4600992"/>
            <a:ext cx="12050844" cy="2215991"/>
          </a:xfrm>
          <a:prstGeom prst="rect">
            <a:avLst/>
          </a:prstGeom>
          <a:solidFill>
            <a:schemeClr val="bg1">
              <a:alpha val="25000"/>
            </a:schemeClr>
          </a:solidFill>
        </p:spPr>
        <p:txBody>
          <a:bodyPr wrap="square">
            <a:spAutoFit/>
          </a:bodyPr>
          <a:lstStyle/>
          <a:p>
            <a:pPr algn="ctr"/>
            <a:r>
              <a:rPr lang="en-US" b="1" dirty="0">
                <a:latin typeface="Gotham A"/>
              </a:rPr>
              <a:t>Create a Psychology Generate Audit</a:t>
            </a:r>
          </a:p>
          <a:p>
            <a:endParaRPr lang="en-US" sz="400" dirty="0">
              <a:latin typeface="Whitney SSm A"/>
            </a:endParaRPr>
          </a:p>
          <a:p>
            <a:r>
              <a:rPr lang="en-US" dirty="0">
                <a:latin typeface="Whitney SSm A"/>
              </a:rPr>
              <a:t>Students can view their degree audit through the </a:t>
            </a:r>
            <a:r>
              <a:rPr lang="en-US" b="1" u="sng" dirty="0">
                <a:latin typeface="Whitney SSm A"/>
                <a:hlinkClick r:id="rId12" tooltip="DARSweb for Students">
                  <a:extLst>
                    <a:ext uri="{A12FA001-AC4F-418D-AE19-62706E023703}">
                      <ahyp:hlinkClr xmlns:ahyp="http://schemas.microsoft.com/office/drawing/2018/hyperlinkcolor" xmlns="" val="tx"/>
                    </a:ext>
                  </a:extLst>
                </a:hlinkClick>
              </a:rPr>
              <a:t>Degree Audit System</a:t>
            </a:r>
            <a:r>
              <a:rPr lang="en-US" dirty="0">
                <a:latin typeface="Whitney SSm A"/>
              </a:rPr>
              <a:t>. </a:t>
            </a:r>
          </a:p>
          <a:p>
            <a:endParaRPr lang="en-US" sz="400" dirty="0">
              <a:latin typeface="Whitney SSm A"/>
            </a:endParaRPr>
          </a:p>
          <a:p>
            <a:endParaRPr lang="en-US" sz="400" dirty="0">
              <a:latin typeface="Whitney SSm A"/>
            </a:endParaRPr>
          </a:p>
          <a:p>
            <a:r>
              <a:rPr lang="en-US" b="1" dirty="0">
                <a:latin typeface="Whitney SSm A"/>
              </a:rPr>
              <a:t>Select a Different Program:</a:t>
            </a:r>
            <a:r>
              <a:rPr lang="en-US" dirty="0">
                <a:latin typeface="Whitney SSm A"/>
              </a:rPr>
              <a:t/>
            </a:r>
            <a:br>
              <a:rPr lang="en-US" dirty="0">
                <a:latin typeface="Whitney SSm A"/>
              </a:rPr>
            </a:br>
            <a:r>
              <a:rPr lang="en-US" dirty="0">
                <a:latin typeface="Whitney SSm A"/>
              </a:rPr>
              <a:t>This option allows you to run a Psychology audit.  Click the “Select a Different Program” menu and enter the following values:</a:t>
            </a:r>
          </a:p>
          <a:p>
            <a:pPr marL="742950" lvl="1" indent="-285750">
              <a:buFont typeface="+mj-lt"/>
              <a:buAutoNum type="arabicPeriod"/>
            </a:pPr>
            <a:r>
              <a:rPr lang="en-US" b="1" dirty="0">
                <a:latin typeface="Whitney SSm A"/>
              </a:rPr>
              <a:t>School: </a:t>
            </a:r>
            <a:r>
              <a:rPr lang="en-US" dirty="0">
                <a:latin typeface="Whitney SSm A"/>
              </a:rPr>
              <a:t>”UKV-LAS”</a:t>
            </a:r>
          </a:p>
          <a:p>
            <a:pPr marL="742950" lvl="1" indent="-285750">
              <a:buFont typeface="+mj-lt"/>
              <a:buAutoNum type="arabicPeriod"/>
            </a:pPr>
            <a:r>
              <a:rPr lang="en-US" b="1" dirty="0">
                <a:latin typeface="Whitney SSm A"/>
              </a:rPr>
              <a:t>Program:</a:t>
            </a:r>
            <a:r>
              <a:rPr lang="en-US" dirty="0">
                <a:latin typeface="Whitney SSm A"/>
              </a:rPr>
              <a:t>  ”</a:t>
            </a:r>
            <a:r>
              <a:rPr lang="en-US" dirty="0" err="1">
                <a:latin typeface="Whitney SSm A"/>
              </a:rPr>
              <a:t>Psyc</a:t>
            </a:r>
            <a:r>
              <a:rPr lang="en-US" dirty="0">
                <a:latin typeface="Whitney SSm A"/>
              </a:rPr>
              <a:t>: </a:t>
            </a:r>
            <a:r>
              <a:rPr lang="en-US" dirty="0" err="1">
                <a:latin typeface="Whitney SSm A"/>
              </a:rPr>
              <a:t>xxxx</a:t>
            </a:r>
            <a:r>
              <a:rPr lang="en-US" dirty="0">
                <a:latin typeface="Whitney SSm A"/>
              </a:rPr>
              <a:t>”  (</a:t>
            </a:r>
            <a:r>
              <a:rPr lang="en-US" dirty="0" err="1">
                <a:latin typeface="Whitney SSm A"/>
              </a:rPr>
              <a:t>xxxx</a:t>
            </a:r>
            <a:r>
              <a:rPr lang="en-US" dirty="0">
                <a:latin typeface="Whitney SSm A"/>
              </a:rPr>
              <a:t> = specific concentration)</a:t>
            </a:r>
          </a:p>
          <a:p>
            <a:pPr marL="742950" lvl="1" indent="-285750">
              <a:buFont typeface="+mj-lt"/>
              <a:buAutoNum type="arabicPeriod"/>
            </a:pPr>
            <a:r>
              <a:rPr lang="en-US" b="1" dirty="0">
                <a:latin typeface="Whitney SSm A"/>
              </a:rPr>
              <a:t>Catalog Year: </a:t>
            </a:r>
            <a:r>
              <a:rPr lang="en-US" dirty="0">
                <a:latin typeface="Whitney SSm A"/>
              </a:rPr>
              <a:t>the semester/year you started at Illinois</a:t>
            </a:r>
            <a:endParaRPr lang="en-US" i="0" dirty="0">
              <a:effectLst/>
              <a:latin typeface="Whitney SSm A"/>
            </a:endParaRPr>
          </a:p>
        </p:txBody>
      </p:sp>
      <p:sp>
        <p:nvSpPr>
          <p:cNvPr id="3" name="TextBox 2"/>
          <p:cNvSpPr txBox="1"/>
          <p:nvPr/>
        </p:nvSpPr>
        <p:spPr>
          <a:xfrm>
            <a:off x="320040" y="2609612"/>
            <a:ext cx="2834640" cy="400110"/>
          </a:xfrm>
          <a:prstGeom prst="rect">
            <a:avLst/>
          </a:prstGeom>
          <a:noFill/>
        </p:spPr>
        <p:txBody>
          <a:bodyPr wrap="square" rtlCol="0">
            <a:spAutoFit/>
          </a:bodyPr>
          <a:lstStyle/>
          <a:p>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2075901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2"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How To </a:t>
              </a:r>
              <a:r>
                <a:rPr lang="en-US" sz="2000" dirty="0" smtClean="0"/>
                <a:t>Declare PSYC</a:t>
              </a:r>
              <a:endParaRPr lang="en-US" sz="2000" dirty="0"/>
            </a:p>
          </p:txBody>
        </p:sp>
        <p:sp>
          <p:nvSpPr>
            <p:cNvPr id="15" name="TextBox 14">
              <a:hlinkClick r:id="rId3" action="ppaction://hlinksldjump"/>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When To Declare</a:t>
              </a:r>
            </a:p>
          </p:txBody>
        </p:sp>
        <p:sp>
          <p:nvSpPr>
            <p:cNvPr id="16" name="TextBox 15">
              <a:hlinkClick r:id="rId4" action="ppaction://hlinksldjump"/>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a:t>
              </a:r>
              <a:r>
                <a:rPr lang="en-US" sz="2000" dirty="0">
                  <a:solidFill>
                    <a:schemeClr val="bg1"/>
                  </a:solidFill>
                </a:rPr>
                <a:t>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678C1C60-28EB-DE4C-9C33-4DF5A6F14C0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5" action="ppaction://hlinksldjump"/>
              </a:rPr>
              <a:t>Single Major</a:t>
            </a:r>
          </a:p>
          <a:p>
            <a:pPr algn="ctr"/>
            <a:r>
              <a:rPr lang="en-US" sz="2000" dirty="0">
                <a:hlinkClick r:id="rId5" action="ppaction://hlinksldjump"/>
              </a:rPr>
              <a:t>Non-LAS Students</a:t>
            </a:r>
            <a:endParaRPr lang="en-US" sz="2000" dirty="0"/>
          </a:p>
        </p:txBody>
      </p:sp>
      <p:sp>
        <p:nvSpPr>
          <p:cNvPr id="25" name="TextBox 24">
            <a:hlinkClick r:id="rId6" action="ppaction://hlinksldjump"/>
            <a:extLst>
              <a:ext uri="{FF2B5EF4-FFF2-40B4-BE49-F238E27FC236}">
                <a16:creationId xmlns:a16="http://schemas.microsoft.com/office/drawing/2014/main" id="{0102A8F3-7EEB-F441-AB0E-47BFFC4E21F9}"/>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3" action="ppaction://hlinksldjump"/>
              </a:rPr>
              <a:t>Dual Degree</a:t>
            </a:r>
          </a:p>
          <a:p>
            <a:pPr algn="ctr"/>
            <a:r>
              <a:rPr lang="en-US" sz="2000" dirty="0">
                <a:solidFill>
                  <a:schemeClr val="tx1">
                    <a:lumMod val="65000"/>
                  </a:schemeClr>
                </a:solidFill>
                <a:hlinkClick r:id="rId3" action="ppaction://hlinksldjump"/>
              </a:rPr>
              <a:t>Non-LAS Students</a:t>
            </a:r>
            <a:endParaRPr lang="en-US" sz="2000" dirty="0">
              <a:solidFill>
                <a:schemeClr val="tx1">
                  <a:lumMod val="65000"/>
                </a:schemeClr>
              </a:solidFill>
            </a:endParaRPr>
          </a:p>
        </p:txBody>
      </p:sp>
      <p:sp>
        <p:nvSpPr>
          <p:cNvPr id="26" name="TextBox 25">
            <a:hlinkClick r:id="rId7" action="ppaction://hlinksldjump"/>
            <a:extLst>
              <a:ext uri="{FF2B5EF4-FFF2-40B4-BE49-F238E27FC236}">
                <a16:creationId xmlns:a16="http://schemas.microsoft.com/office/drawing/2014/main" id="{91146902-0881-9C43-AE74-F0823E13F5EB}"/>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8"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27" name="TextBox 26">
            <a:hlinkClick r:id="rId9" action="ppaction://hlinksldjump"/>
            <a:extLst>
              <a:ext uri="{FF2B5EF4-FFF2-40B4-BE49-F238E27FC236}">
                <a16:creationId xmlns:a16="http://schemas.microsoft.com/office/drawing/2014/main" id="{CF273D32-D1DA-1246-81E4-75B139713A63}"/>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0" action="ppaction://hlinksldjump"/>
              </a:rPr>
              <a:t>Single/Double Major LAS Students</a:t>
            </a:r>
            <a:endParaRPr lang="en-US" sz="2000" dirty="0">
              <a:solidFill>
                <a:schemeClr val="tx1">
                  <a:lumMod val="65000"/>
                </a:schemeClr>
              </a:solidFill>
            </a:endParaRPr>
          </a:p>
        </p:txBody>
      </p:sp>
      <p:sp>
        <p:nvSpPr>
          <p:cNvPr id="19" name="TextBox 18">
            <a:extLst>
              <a:ext uri="{FF2B5EF4-FFF2-40B4-BE49-F238E27FC236}">
                <a16:creationId xmlns:a16="http://schemas.microsoft.com/office/drawing/2014/main" id="{D21756A2-EBC4-634C-8ED4-FB43459C9164}"/>
              </a:ext>
            </a:extLst>
          </p:cNvPr>
          <p:cNvSpPr txBox="1"/>
          <p:nvPr/>
        </p:nvSpPr>
        <p:spPr>
          <a:xfrm>
            <a:off x="3448407" y="2209502"/>
            <a:ext cx="8365067" cy="4401205"/>
          </a:xfrm>
          <a:prstGeom prst="rect">
            <a:avLst/>
          </a:prstGeom>
          <a:noFill/>
        </p:spPr>
        <p:txBody>
          <a:bodyPr wrap="square" rtlCol="0">
            <a:spAutoFit/>
          </a:bodyPr>
          <a:lstStyle/>
          <a:p>
            <a:pPr algn="ctr"/>
            <a:r>
              <a:rPr lang="en-US" sz="2400" dirty="0"/>
              <a:t>Course Requirements</a:t>
            </a:r>
          </a:p>
          <a:p>
            <a:endParaRPr lang="en-US" sz="1600" dirty="0"/>
          </a:p>
          <a:p>
            <a:r>
              <a:rPr lang="en-US" sz="2400" dirty="0"/>
              <a:t>Students must earn credit for:</a:t>
            </a:r>
          </a:p>
          <a:p>
            <a:endParaRPr lang="en-US" sz="1600" dirty="0"/>
          </a:p>
          <a:p>
            <a:pPr marL="342900" indent="-342900">
              <a:buFont typeface="Arial" panose="020B0604020202020204" pitchFamily="34" charset="0"/>
              <a:buChar char="•"/>
            </a:pPr>
            <a:r>
              <a:rPr lang="en-US" sz="2400" dirty="0"/>
              <a:t>An introductory psychology course (PSYC 100 or equivalent)</a:t>
            </a:r>
          </a:p>
          <a:p>
            <a:endParaRPr lang="en-US" sz="1600" dirty="0"/>
          </a:p>
          <a:p>
            <a:pPr marL="342900" indent="-342900">
              <a:buFont typeface="Arial" panose="020B0604020202020204" pitchFamily="34" charset="0"/>
              <a:buChar char="•"/>
            </a:pPr>
            <a:r>
              <a:rPr lang="en-US" sz="2400" dirty="0"/>
              <a:t>A course in social, clinical or developmental psychology (PSYC 207, 201, 216, 238, 239, 245, 250, or equivalent)</a:t>
            </a:r>
          </a:p>
          <a:p>
            <a:endParaRPr lang="en-US" sz="1600" dirty="0"/>
          </a:p>
          <a:p>
            <a:pPr marL="342900" indent="-342900">
              <a:buFont typeface="Arial" panose="020B0604020202020204" pitchFamily="34" charset="0"/>
              <a:buChar char="•"/>
            </a:pPr>
            <a:r>
              <a:rPr lang="en-US" sz="2400" dirty="0"/>
              <a:t>A University of Illinois at Urbana-Champaign biological/cognitive psychology course (PSYC 204, 210, 220, 224, 230, or 248)</a:t>
            </a:r>
          </a:p>
        </p:txBody>
      </p:sp>
      <p:sp>
        <p:nvSpPr>
          <p:cNvPr id="3" name="TextBox 2"/>
          <p:cNvSpPr txBox="1"/>
          <p:nvPr/>
        </p:nvSpPr>
        <p:spPr>
          <a:xfrm>
            <a:off x="347472" y="2588338"/>
            <a:ext cx="3209544" cy="400110"/>
          </a:xfrm>
          <a:prstGeom prst="rect">
            <a:avLst/>
          </a:prstGeom>
          <a:noFill/>
        </p:spPr>
        <p:txBody>
          <a:bodyPr wrap="square" rtlCol="0">
            <a:spAutoFit/>
          </a:bodyPr>
          <a:lstStyle/>
          <a:p>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599268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lumMod val="60000"/>
                <a:lumOff val="40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75473D0-5455-B540-93D2-169FEB3BF862}"/>
              </a:ext>
            </a:extLst>
          </p:cNvPr>
          <p:cNvSpPr txBox="1"/>
          <p:nvPr/>
        </p:nvSpPr>
        <p:spPr>
          <a:xfrm>
            <a:off x="0" y="1185333"/>
            <a:ext cx="2912533" cy="2926080"/>
          </a:xfrm>
          <a:prstGeom prst="rect">
            <a:avLst/>
          </a:prstGeom>
          <a:solidFill>
            <a:schemeClr val="accent3">
              <a:lumMod val="40000"/>
              <a:lumOff val="60000"/>
              <a:alpha val="0"/>
            </a:schemeClr>
          </a:solidFill>
        </p:spPr>
        <p:txBody>
          <a:bodyPr wrap="square" rtlCol="0">
            <a:spAutoFit/>
          </a:bodyPr>
          <a:lstStyle/>
          <a:p>
            <a:pPr algn="ctr"/>
            <a:endParaRPr lang="en-US" sz="2000" dirty="0"/>
          </a:p>
        </p:txBody>
      </p:sp>
      <p:sp>
        <p:nvSpPr>
          <p:cNvPr id="4" name="TextBox 3">
            <a:extLst>
              <a:ext uri="{FF2B5EF4-FFF2-40B4-BE49-F238E27FC236}">
                <a16:creationId xmlns:a16="http://schemas.microsoft.com/office/drawing/2014/main" id="{3C2A966F-717D-E148-9041-822F92CF7042}"/>
              </a:ext>
            </a:extLst>
          </p:cNvPr>
          <p:cNvSpPr txBox="1"/>
          <p:nvPr/>
        </p:nvSpPr>
        <p:spPr>
          <a:xfrm>
            <a:off x="0" y="457200"/>
            <a:ext cx="12192000" cy="523220"/>
          </a:xfrm>
          <a:prstGeom prst="rect">
            <a:avLst/>
          </a:prstGeom>
          <a:solidFill>
            <a:schemeClr val="bg1"/>
          </a:solidFill>
        </p:spPr>
        <p:txBody>
          <a:bodyPr wrap="square" rtlCol="0">
            <a:spAutoFit/>
          </a:bodyPr>
          <a:lstStyle/>
          <a:p>
            <a:pPr algn="ctr"/>
            <a:r>
              <a:rPr lang="en-US" sz="2800" dirty="0" smtClean="0"/>
              <a:t>BCOG/Psychology </a:t>
            </a:r>
            <a:r>
              <a:rPr lang="en-US" sz="2800" dirty="0"/>
              <a:t>Major/Minor Meeting</a:t>
            </a:r>
          </a:p>
        </p:txBody>
      </p:sp>
      <p:sp>
        <p:nvSpPr>
          <p:cNvPr id="7" name="TextBox 6">
            <a:extLst>
              <a:ext uri="{FF2B5EF4-FFF2-40B4-BE49-F238E27FC236}">
                <a16:creationId xmlns:a16="http://schemas.microsoft.com/office/drawing/2014/main" id="{63F88EAB-0898-AC4B-A2ED-85F832F85FA0}"/>
              </a:ext>
            </a:extLst>
          </p:cNvPr>
          <p:cNvSpPr txBox="1"/>
          <p:nvPr/>
        </p:nvSpPr>
        <p:spPr>
          <a:xfrm>
            <a:off x="-1" y="1893219"/>
            <a:ext cx="2912533" cy="91440"/>
          </a:xfrm>
          <a:prstGeom prst="rect">
            <a:avLst/>
          </a:prstGeom>
          <a:solidFill>
            <a:schemeClr val="accent5">
              <a:lumMod val="50000"/>
              <a:alpha val="30000"/>
            </a:schemeClr>
          </a:solidFill>
        </p:spPr>
        <p:txBody>
          <a:bodyPr wrap="square" rtlCol="0">
            <a:spAutoFit/>
          </a:bodyPr>
          <a:lstStyle/>
          <a:p>
            <a:pPr algn="ctr"/>
            <a:endParaRPr lang="en-US" sz="2000" dirty="0"/>
          </a:p>
        </p:txBody>
      </p:sp>
      <p:sp>
        <p:nvSpPr>
          <p:cNvPr id="9" name="TextBox 8">
            <a:extLst>
              <a:ext uri="{FF2B5EF4-FFF2-40B4-BE49-F238E27FC236}">
                <a16:creationId xmlns:a16="http://schemas.microsoft.com/office/drawing/2014/main" id="{DBE7C4A7-1812-4F46-87A4-FEF3AF9D0B7D}"/>
              </a:ext>
            </a:extLst>
          </p:cNvPr>
          <p:cNvSpPr txBox="1"/>
          <p:nvPr/>
        </p:nvSpPr>
        <p:spPr>
          <a:xfrm>
            <a:off x="169332" y="2209502"/>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0" name="TextBox 9">
            <a:extLst>
              <a:ext uri="{FF2B5EF4-FFF2-40B4-BE49-F238E27FC236}">
                <a16:creationId xmlns:a16="http://schemas.microsoft.com/office/drawing/2014/main" id="{6A5AE7C0-DC6B-A148-96A4-E398F57C87B0}"/>
              </a:ext>
            </a:extLst>
          </p:cNvPr>
          <p:cNvSpPr txBox="1"/>
          <p:nvPr/>
        </p:nvSpPr>
        <p:spPr>
          <a:xfrm>
            <a:off x="169332" y="2897458"/>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1" name="TextBox 10">
            <a:extLst>
              <a:ext uri="{FF2B5EF4-FFF2-40B4-BE49-F238E27FC236}">
                <a16:creationId xmlns:a16="http://schemas.microsoft.com/office/drawing/2014/main" id="{900AFD1E-0E99-E742-9420-F0E63107ECDE}"/>
              </a:ext>
            </a:extLst>
          </p:cNvPr>
          <p:cNvSpPr txBox="1"/>
          <p:nvPr/>
        </p:nvSpPr>
        <p:spPr>
          <a:xfrm>
            <a:off x="169332" y="3585414"/>
            <a:ext cx="2743200" cy="400110"/>
          </a:xfrm>
          <a:prstGeom prst="rect">
            <a:avLst/>
          </a:prstGeom>
          <a:solidFill>
            <a:schemeClr val="bg2">
              <a:lumMod val="20000"/>
              <a:lumOff val="80000"/>
              <a:alpha val="0"/>
            </a:schemeClr>
          </a:solidFill>
        </p:spPr>
        <p:txBody>
          <a:bodyPr wrap="square" rtlCol="0">
            <a:spAutoFit/>
          </a:bodyPr>
          <a:lstStyle/>
          <a:p>
            <a:pPr algn="ctr"/>
            <a:r>
              <a:rPr lang="en-US" sz="2000" dirty="0"/>
              <a:t>  </a:t>
            </a:r>
          </a:p>
        </p:txBody>
      </p:sp>
      <p:sp>
        <p:nvSpPr>
          <p:cNvPr id="12" name="TextBox 11">
            <a:extLst>
              <a:ext uri="{FF2B5EF4-FFF2-40B4-BE49-F238E27FC236}">
                <a16:creationId xmlns:a16="http://schemas.microsoft.com/office/drawing/2014/main" id="{111820CC-4104-EE42-B69F-9171CCD9A6BF}"/>
              </a:ext>
            </a:extLst>
          </p:cNvPr>
          <p:cNvSpPr txBox="1"/>
          <p:nvPr/>
        </p:nvSpPr>
        <p:spPr>
          <a:xfrm>
            <a:off x="169332"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13" name="TextBox 12">
            <a:hlinkClick r:id="rId2" action="ppaction://hlinksldjump"/>
            <a:extLst>
              <a:ext uri="{FF2B5EF4-FFF2-40B4-BE49-F238E27FC236}">
                <a16:creationId xmlns:a16="http://schemas.microsoft.com/office/drawing/2014/main" id="{B0F9A1D5-AB95-3046-AC0E-1ADBF712C058}"/>
              </a:ext>
            </a:extLst>
          </p:cNvPr>
          <p:cNvSpPr txBox="1"/>
          <p:nvPr/>
        </p:nvSpPr>
        <p:spPr>
          <a:xfrm>
            <a:off x="0" y="1192681"/>
            <a:ext cx="2912533" cy="2926080"/>
          </a:xfrm>
          <a:prstGeom prst="rect">
            <a:avLst/>
          </a:prstGeom>
          <a:solidFill>
            <a:schemeClr val="accent3">
              <a:lumMod val="40000"/>
              <a:lumOff val="60000"/>
              <a:alpha val="30000"/>
            </a:schemeClr>
          </a:solidFill>
        </p:spPr>
        <p:txBody>
          <a:bodyPr wrap="square" rtlCol="0">
            <a:spAutoFit/>
          </a:bodyPr>
          <a:lstStyle/>
          <a:p>
            <a:pPr algn="ctr"/>
            <a:endParaRPr lang="en-US" sz="2000" dirty="0"/>
          </a:p>
        </p:txBody>
      </p:sp>
      <p:grpSp>
        <p:nvGrpSpPr>
          <p:cNvPr id="2" name="Group 1">
            <a:extLst>
              <a:ext uri="{FF2B5EF4-FFF2-40B4-BE49-F238E27FC236}">
                <a16:creationId xmlns:a16="http://schemas.microsoft.com/office/drawing/2014/main" id="{10E0A9CE-ED36-164F-9219-6A0563DE7810}"/>
              </a:ext>
            </a:extLst>
          </p:cNvPr>
          <p:cNvGrpSpPr/>
          <p:nvPr/>
        </p:nvGrpSpPr>
        <p:grpSpPr>
          <a:xfrm>
            <a:off x="67742" y="2209502"/>
            <a:ext cx="2844790" cy="1776022"/>
            <a:chOff x="3081864" y="2209502"/>
            <a:chExt cx="2743200" cy="1776022"/>
          </a:xfrm>
        </p:grpSpPr>
        <p:sp>
          <p:nvSpPr>
            <p:cNvPr id="14" name="TextBox 13">
              <a:hlinkClick r:id="rId3" action="ppaction://hlinksldjump"/>
              <a:extLst>
                <a:ext uri="{FF2B5EF4-FFF2-40B4-BE49-F238E27FC236}">
                  <a16:creationId xmlns:a16="http://schemas.microsoft.com/office/drawing/2014/main" id="{053E8995-84A6-EB49-AF05-5E753788F3E5}"/>
                </a:ext>
              </a:extLst>
            </p:cNvPr>
            <p:cNvSpPr txBox="1"/>
            <p:nvPr/>
          </p:nvSpPr>
          <p:spPr>
            <a:xfrm>
              <a:off x="3081864" y="2209502"/>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solidFill>
                    <a:schemeClr val="bg1"/>
                  </a:solidFill>
                </a:rPr>
                <a:t>How To </a:t>
              </a:r>
              <a:r>
                <a:rPr lang="en-US" sz="2000" dirty="0" smtClean="0">
                  <a:solidFill>
                    <a:schemeClr val="bg1"/>
                  </a:solidFill>
                </a:rPr>
                <a:t>Declare PSYC</a:t>
              </a:r>
              <a:endParaRPr lang="en-US" sz="2000" dirty="0">
                <a:solidFill>
                  <a:schemeClr val="bg1"/>
                </a:solidFill>
              </a:endParaRPr>
            </a:p>
          </p:txBody>
        </p:sp>
        <p:sp>
          <p:nvSpPr>
            <p:cNvPr id="15" name="TextBox 14">
              <a:extLst>
                <a:ext uri="{FF2B5EF4-FFF2-40B4-BE49-F238E27FC236}">
                  <a16:creationId xmlns:a16="http://schemas.microsoft.com/office/drawing/2014/main" id="{3D654E48-5FE1-B049-8A7B-E4973CBAEFC9}"/>
                </a:ext>
              </a:extLst>
            </p:cNvPr>
            <p:cNvSpPr txBox="1"/>
            <p:nvPr/>
          </p:nvSpPr>
          <p:spPr>
            <a:xfrm>
              <a:off x="3081864" y="2897458"/>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When To Declare</a:t>
              </a:r>
            </a:p>
          </p:txBody>
        </p:sp>
        <p:sp>
          <p:nvSpPr>
            <p:cNvPr id="16" name="TextBox 15">
              <a:extLst>
                <a:ext uri="{FF2B5EF4-FFF2-40B4-BE49-F238E27FC236}">
                  <a16:creationId xmlns:a16="http://schemas.microsoft.com/office/drawing/2014/main" id="{D75E3E35-DB2F-1946-8CBF-840785A00638}"/>
                </a:ext>
              </a:extLst>
            </p:cNvPr>
            <p:cNvSpPr txBox="1"/>
            <p:nvPr/>
          </p:nvSpPr>
          <p:spPr>
            <a:xfrm>
              <a:off x="3081864" y="3585414"/>
              <a:ext cx="2743200" cy="400110"/>
            </a:xfrm>
            <a:prstGeom prst="rect">
              <a:avLst/>
            </a:prstGeom>
            <a:solidFill>
              <a:schemeClr val="bg2">
                <a:lumMod val="20000"/>
                <a:lumOff val="80000"/>
                <a:alpha val="0"/>
              </a:schemeClr>
            </a:solidFill>
          </p:spPr>
          <p:txBody>
            <a:bodyPr wrap="square" rtlCol="0">
              <a:spAutoFit/>
            </a:bodyPr>
            <a:lstStyle/>
            <a:p>
              <a:pPr algn="r"/>
              <a:r>
                <a:rPr lang="en-US" sz="2000" dirty="0"/>
                <a:t>  </a:t>
              </a:r>
              <a:r>
                <a:rPr lang="en-US" sz="2000" dirty="0">
                  <a:solidFill>
                    <a:schemeClr val="bg1"/>
                  </a:solidFill>
                </a:rPr>
                <a:t>Concentrations</a:t>
              </a:r>
            </a:p>
          </p:txBody>
        </p:sp>
      </p:grpSp>
      <p:sp>
        <p:nvSpPr>
          <p:cNvPr id="17" name="TextBox 16">
            <a:extLst>
              <a:ext uri="{FF2B5EF4-FFF2-40B4-BE49-F238E27FC236}">
                <a16:creationId xmlns:a16="http://schemas.microsoft.com/office/drawing/2014/main" id="{A60B4BF4-A193-0C45-A733-BAF2C5109AD5}"/>
              </a:ext>
            </a:extLst>
          </p:cNvPr>
          <p:cNvSpPr txBox="1"/>
          <p:nvPr/>
        </p:nvSpPr>
        <p:spPr>
          <a:xfrm>
            <a:off x="3081864" y="4273370"/>
            <a:ext cx="2743200" cy="400110"/>
          </a:xfrm>
          <a:prstGeom prst="rect">
            <a:avLst/>
          </a:prstGeom>
          <a:solidFill>
            <a:schemeClr val="bg2">
              <a:lumMod val="20000"/>
              <a:lumOff val="80000"/>
              <a:alpha val="0"/>
            </a:schemeClr>
          </a:solidFill>
        </p:spPr>
        <p:txBody>
          <a:bodyPr wrap="square" rtlCol="0">
            <a:spAutoFit/>
          </a:bodyPr>
          <a:lstStyle/>
          <a:p>
            <a:pPr algn="ctr"/>
            <a:endParaRPr lang="en-US" sz="2000" dirty="0"/>
          </a:p>
        </p:txBody>
      </p:sp>
      <p:sp>
        <p:nvSpPr>
          <p:cNvPr id="22" name="TextBox 21">
            <a:extLst>
              <a:ext uri="{FF2B5EF4-FFF2-40B4-BE49-F238E27FC236}">
                <a16:creationId xmlns:a16="http://schemas.microsoft.com/office/drawing/2014/main" id="{678C1C60-28EB-DE4C-9C33-4DF5A6F14C0B}"/>
              </a:ext>
            </a:extLst>
          </p:cNvPr>
          <p:cNvSpPr txBox="1"/>
          <p:nvPr/>
        </p:nvSpPr>
        <p:spPr>
          <a:xfrm>
            <a:off x="0" y="1185333"/>
            <a:ext cx="2912533" cy="707886"/>
          </a:xfrm>
          <a:prstGeom prst="rect">
            <a:avLst/>
          </a:prstGeom>
          <a:solidFill>
            <a:schemeClr val="bg1">
              <a:alpha val="30000"/>
            </a:schemeClr>
          </a:solidFill>
        </p:spPr>
        <p:txBody>
          <a:bodyPr wrap="square" rtlCol="0">
            <a:spAutoFit/>
          </a:bodyPr>
          <a:lstStyle/>
          <a:p>
            <a:pPr algn="ctr"/>
            <a:r>
              <a:rPr lang="en-US" sz="2000" dirty="0">
                <a:hlinkClick r:id="rId4" action="ppaction://hlinksldjump"/>
              </a:rPr>
              <a:t>Single Major</a:t>
            </a:r>
          </a:p>
          <a:p>
            <a:pPr algn="ctr"/>
            <a:r>
              <a:rPr lang="en-US" sz="2000" dirty="0">
                <a:hlinkClick r:id="rId4" action="ppaction://hlinksldjump"/>
              </a:rPr>
              <a:t>Non-LAS Students</a:t>
            </a:r>
            <a:endParaRPr lang="en-US" sz="2000" dirty="0"/>
          </a:p>
        </p:txBody>
      </p:sp>
      <p:sp>
        <p:nvSpPr>
          <p:cNvPr id="25" name="TextBox 24">
            <a:hlinkClick r:id="rId5" action="ppaction://hlinksldjump"/>
            <a:extLst>
              <a:ext uri="{FF2B5EF4-FFF2-40B4-BE49-F238E27FC236}">
                <a16:creationId xmlns:a16="http://schemas.microsoft.com/office/drawing/2014/main" id="{0102A8F3-7EEB-F441-AB0E-47BFFC4E21F9}"/>
              </a:ext>
            </a:extLst>
          </p:cNvPr>
          <p:cNvSpPr txBox="1"/>
          <p:nvPr/>
        </p:nvSpPr>
        <p:spPr>
          <a:xfrm>
            <a:off x="2912533"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6" action="ppaction://hlinksldjump"/>
              </a:rPr>
              <a:t>Dual Degree</a:t>
            </a:r>
          </a:p>
          <a:p>
            <a:pPr algn="ctr"/>
            <a:r>
              <a:rPr lang="en-US" sz="2000" dirty="0">
                <a:solidFill>
                  <a:schemeClr val="tx1">
                    <a:lumMod val="65000"/>
                  </a:schemeClr>
                </a:solidFill>
                <a:hlinkClick r:id="rId6" action="ppaction://hlinksldjump"/>
              </a:rPr>
              <a:t>Non-LAS Students</a:t>
            </a:r>
            <a:endParaRPr lang="en-US" sz="2000" dirty="0">
              <a:solidFill>
                <a:schemeClr val="tx1">
                  <a:lumMod val="65000"/>
                </a:schemeClr>
              </a:solidFill>
            </a:endParaRPr>
          </a:p>
        </p:txBody>
      </p:sp>
      <p:sp>
        <p:nvSpPr>
          <p:cNvPr id="26" name="TextBox 25">
            <a:hlinkClick r:id="rId7" action="ppaction://hlinksldjump"/>
            <a:extLst>
              <a:ext uri="{FF2B5EF4-FFF2-40B4-BE49-F238E27FC236}">
                <a16:creationId xmlns:a16="http://schemas.microsoft.com/office/drawing/2014/main" id="{91146902-0881-9C43-AE74-F0823E13F5EB}"/>
              </a:ext>
            </a:extLst>
          </p:cNvPr>
          <p:cNvSpPr txBox="1"/>
          <p:nvPr/>
        </p:nvSpPr>
        <p:spPr>
          <a:xfrm>
            <a:off x="5825066"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8" action="ppaction://hlinksldjump"/>
              </a:rPr>
              <a:t>Minor</a:t>
            </a:r>
            <a:endParaRPr lang="en-US" sz="2000" dirty="0">
              <a:solidFill>
                <a:schemeClr val="tx1">
                  <a:lumMod val="65000"/>
                </a:schemeClr>
              </a:solidFill>
            </a:endParaRPr>
          </a:p>
          <a:p>
            <a:pPr algn="ctr"/>
            <a:endParaRPr lang="en-US" sz="2000" dirty="0">
              <a:solidFill>
                <a:schemeClr val="tx1">
                  <a:lumMod val="65000"/>
                </a:schemeClr>
              </a:solidFill>
            </a:endParaRPr>
          </a:p>
        </p:txBody>
      </p:sp>
      <p:sp>
        <p:nvSpPr>
          <p:cNvPr id="27" name="TextBox 26">
            <a:hlinkClick r:id="rId9" action="ppaction://hlinksldjump"/>
            <a:extLst>
              <a:ext uri="{FF2B5EF4-FFF2-40B4-BE49-F238E27FC236}">
                <a16:creationId xmlns:a16="http://schemas.microsoft.com/office/drawing/2014/main" id="{CF273D32-D1DA-1246-81E4-75B139713A63}"/>
              </a:ext>
            </a:extLst>
          </p:cNvPr>
          <p:cNvSpPr txBox="1"/>
          <p:nvPr/>
        </p:nvSpPr>
        <p:spPr>
          <a:xfrm>
            <a:off x="8737599" y="1185333"/>
            <a:ext cx="2912533" cy="707886"/>
          </a:xfrm>
          <a:prstGeom prst="rect">
            <a:avLst/>
          </a:prstGeom>
          <a:solidFill>
            <a:schemeClr val="bg1">
              <a:alpha val="30000"/>
            </a:schemeClr>
          </a:solidFill>
        </p:spPr>
        <p:txBody>
          <a:bodyPr wrap="square" rtlCol="0">
            <a:spAutoFit/>
          </a:bodyPr>
          <a:lstStyle/>
          <a:p>
            <a:pPr algn="ctr"/>
            <a:r>
              <a:rPr lang="en-US" sz="2000" dirty="0">
                <a:solidFill>
                  <a:schemeClr val="tx1">
                    <a:lumMod val="65000"/>
                  </a:schemeClr>
                </a:solidFill>
                <a:hlinkClick r:id="rId10" action="ppaction://hlinksldjump"/>
              </a:rPr>
              <a:t>Single/Double Major LAS Students</a:t>
            </a:r>
            <a:endParaRPr lang="en-US" sz="2000" dirty="0">
              <a:solidFill>
                <a:schemeClr val="tx1">
                  <a:lumMod val="65000"/>
                </a:schemeClr>
              </a:solidFill>
            </a:endParaRPr>
          </a:p>
        </p:txBody>
      </p:sp>
      <p:sp>
        <p:nvSpPr>
          <p:cNvPr id="19" name="TextBox 18">
            <a:extLst>
              <a:ext uri="{FF2B5EF4-FFF2-40B4-BE49-F238E27FC236}">
                <a16:creationId xmlns:a16="http://schemas.microsoft.com/office/drawing/2014/main" id="{6F81865B-5866-BF41-B747-76D54BA6DDC1}"/>
              </a:ext>
            </a:extLst>
          </p:cNvPr>
          <p:cNvSpPr txBox="1"/>
          <p:nvPr/>
        </p:nvSpPr>
        <p:spPr>
          <a:xfrm>
            <a:off x="3403600" y="1939108"/>
            <a:ext cx="8365067" cy="4739759"/>
          </a:xfrm>
          <a:prstGeom prst="rect">
            <a:avLst/>
          </a:prstGeom>
          <a:noFill/>
        </p:spPr>
        <p:txBody>
          <a:bodyPr wrap="square" rtlCol="0">
            <a:spAutoFit/>
          </a:bodyPr>
          <a:lstStyle/>
          <a:p>
            <a:pPr algn="ctr"/>
            <a:r>
              <a:rPr lang="en-US" sz="2400" dirty="0"/>
              <a:t>Intercollegiate Transfer (ICT)</a:t>
            </a:r>
          </a:p>
          <a:p>
            <a:pPr algn="ctr"/>
            <a:endParaRPr lang="en-US" sz="1400" dirty="0"/>
          </a:p>
          <a:p>
            <a:r>
              <a:rPr lang="en-US" sz="2400" dirty="0"/>
              <a:t>Students intending to transfer into LAS from another college at the University of Illinois at Urbana-Champaign must attend an information session before applying online.</a:t>
            </a:r>
          </a:p>
          <a:p>
            <a:endParaRPr lang="en-US" sz="1200" dirty="0"/>
          </a:p>
          <a:p>
            <a:r>
              <a:rPr lang="en-US" sz="2400" dirty="0"/>
              <a:t>A change of college affiliation to LAS can be made roughly during the same time periods as curriculum and major changes within LAS. These ICT change periods have been expanded in LAS to several weeks at midterm and at the beginning of each academic year.</a:t>
            </a:r>
          </a:p>
          <a:p>
            <a:endParaRPr lang="en-US" sz="1200" dirty="0"/>
          </a:p>
          <a:p>
            <a:r>
              <a:rPr lang="en-US" sz="2400" dirty="0"/>
              <a:t>More Information:</a:t>
            </a:r>
          </a:p>
          <a:p>
            <a:r>
              <a:rPr lang="en-US" sz="2400" dirty="0">
                <a:hlinkClick r:id="rId11"/>
              </a:rPr>
              <a:t>https://las.illinois.edu/admissions/intercollegiate</a:t>
            </a:r>
            <a:endParaRPr lang="en-US" sz="2400" dirty="0"/>
          </a:p>
        </p:txBody>
      </p:sp>
      <p:sp>
        <p:nvSpPr>
          <p:cNvPr id="3" name="TextBox 2"/>
          <p:cNvSpPr txBox="1"/>
          <p:nvPr/>
        </p:nvSpPr>
        <p:spPr>
          <a:xfrm>
            <a:off x="169331" y="2579555"/>
            <a:ext cx="3234268" cy="400110"/>
          </a:xfrm>
          <a:prstGeom prst="rect">
            <a:avLst/>
          </a:prstGeom>
          <a:noFill/>
        </p:spPr>
        <p:txBody>
          <a:bodyPr wrap="square" rtlCol="0">
            <a:spAutoFit/>
          </a:bodyPr>
          <a:lstStyle/>
          <a:p>
            <a:r>
              <a:rPr lang="en-US" dirty="0" smtClean="0"/>
              <a:t>  </a:t>
            </a:r>
            <a:r>
              <a:rPr lang="en-US" sz="2000" dirty="0" smtClean="0">
                <a:hlinkClick r:id="" action="ppaction://hlinkshowjump?jump=lastslide"/>
              </a:rPr>
              <a:t>How To Declare BCOG</a:t>
            </a:r>
            <a:endParaRPr lang="en-US" sz="2000" dirty="0"/>
          </a:p>
        </p:txBody>
      </p:sp>
    </p:spTree>
    <p:extLst>
      <p:ext uri="{BB962C8B-B14F-4D97-AF65-F5344CB8AC3E}">
        <p14:creationId xmlns:p14="http://schemas.microsoft.com/office/powerpoint/2010/main" val="17388226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{96D0140B-2F6D-1741-94C4-CED23A75C321}tf10001057</Template>
  <TotalTime>5295</TotalTime>
  <Words>1478</Words>
  <Application>Microsoft Office PowerPoint</Application>
  <PresentationFormat>Widescreen</PresentationFormat>
  <Paragraphs>363</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Gotham A</vt:lpstr>
      <vt:lpstr>Roboto</vt:lpstr>
      <vt:lpstr>Trebuchet MS</vt:lpstr>
      <vt:lpstr>Whitney SSm A</vt:lpstr>
      <vt:lpstr>Berlin</vt:lpstr>
      <vt:lpstr>Brain &amp; Cognitive Science/Psychology  Major/Minor Meeting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Major/Minor Meeting</dc:title>
  <dc:creator>Microsoft Office User</dc:creator>
  <cp:lastModifiedBy>Vermillion, Billy Budd</cp:lastModifiedBy>
  <cp:revision>134</cp:revision>
  <dcterms:created xsi:type="dcterms:W3CDTF">2020-03-20T15:18:57Z</dcterms:created>
  <dcterms:modified xsi:type="dcterms:W3CDTF">2021-08-31T19:19:56Z</dcterms:modified>
</cp:coreProperties>
</file>